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6"/>
  </p:notesMasterIdLst>
  <p:handoutMasterIdLst>
    <p:handoutMasterId r:id="rId37"/>
  </p:handoutMasterIdLst>
  <p:sldIdLst>
    <p:sldId id="256" r:id="rId5"/>
    <p:sldId id="278" r:id="rId6"/>
    <p:sldId id="279" r:id="rId7"/>
    <p:sldId id="322" r:id="rId8"/>
    <p:sldId id="321" r:id="rId9"/>
    <p:sldId id="346" r:id="rId10"/>
    <p:sldId id="298" r:id="rId11"/>
    <p:sldId id="338" r:id="rId12"/>
    <p:sldId id="339" r:id="rId13"/>
    <p:sldId id="337" r:id="rId14"/>
    <p:sldId id="303" r:id="rId15"/>
    <p:sldId id="325" r:id="rId16"/>
    <p:sldId id="296" r:id="rId17"/>
    <p:sldId id="299" r:id="rId18"/>
    <p:sldId id="327" r:id="rId19"/>
    <p:sldId id="317" r:id="rId20"/>
    <p:sldId id="320" r:id="rId21"/>
    <p:sldId id="272" r:id="rId22"/>
    <p:sldId id="313" r:id="rId23"/>
    <p:sldId id="340" r:id="rId24"/>
    <p:sldId id="274" r:id="rId25"/>
    <p:sldId id="315" r:id="rId26"/>
    <p:sldId id="335" r:id="rId27"/>
    <p:sldId id="329" r:id="rId28"/>
    <p:sldId id="341" r:id="rId29"/>
    <p:sldId id="342" r:id="rId30"/>
    <p:sldId id="343" r:id="rId31"/>
    <p:sldId id="344" r:id="rId32"/>
    <p:sldId id="347" r:id="rId33"/>
    <p:sldId id="348" r:id="rId34"/>
    <p:sldId id="307"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16411-80FE-4430-B8E0-1A5C138858B9}" v="25" dt="2026-02-10T11:43:27.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479"/>
  </p:normalViewPr>
  <p:slideViewPr>
    <p:cSldViewPr snapToGrid="0">
      <p:cViewPr varScale="1">
        <p:scale>
          <a:sx n="89" d="100"/>
          <a:sy n="89" d="100"/>
        </p:scale>
        <p:origin x="22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5F6B0C8-D712-416F-9A7B-7408C7860220}" type="datetimeFigureOut">
              <a:rPr lang="en-GB" smtClean="0"/>
              <a:t>10/02/2026</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7E15628C-F913-4923-9195-4CF6AEE8D2B2}" type="slidenum">
              <a:rPr lang="en-GB" smtClean="0"/>
              <a:t>‹#›</a:t>
            </a:fld>
            <a:endParaRPr lang="en-GB"/>
          </a:p>
        </p:txBody>
      </p:sp>
    </p:spTree>
    <p:extLst>
      <p:ext uri="{BB962C8B-B14F-4D97-AF65-F5344CB8AC3E}">
        <p14:creationId xmlns:p14="http://schemas.microsoft.com/office/powerpoint/2010/main" val="99227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2B932C7-9C70-4871-900D-99EFFDF12B5B}" type="datetimeFigureOut">
              <a:rPr lang="en-GB" smtClean="0"/>
              <a:t>10/02/2026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A13CBCF-511C-4EF1-BAA4-0FAAB35379E5}" type="slidenum">
              <a:rPr lang="en-GB" smtClean="0"/>
              <a:t>‹#›</a:t>
            </a:fld>
            <a:endParaRPr lang="en-GB"/>
          </a:p>
        </p:txBody>
      </p:sp>
    </p:spTree>
    <p:extLst>
      <p:ext uri="{BB962C8B-B14F-4D97-AF65-F5344CB8AC3E}">
        <p14:creationId xmlns:p14="http://schemas.microsoft.com/office/powerpoint/2010/main" val="784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1</a:t>
            </a:fld>
            <a:endParaRPr lang="en-GB"/>
          </a:p>
        </p:txBody>
      </p:sp>
    </p:spTree>
    <p:extLst>
      <p:ext uri="{BB962C8B-B14F-4D97-AF65-F5344CB8AC3E}">
        <p14:creationId xmlns:p14="http://schemas.microsoft.com/office/powerpoint/2010/main" val="1370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link for this leaflet can be found in the letter sent to you with the Curriculum Choices booklet.  It contains addition information from the DFE about the importance of the EBACC.</a:t>
            </a:r>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10</a:t>
            </a:fld>
            <a:endParaRPr lang="en-GB"/>
          </a:p>
        </p:txBody>
      </p:sp>
    </p:spTree>
    <p:extLst>
      <p:ext uri="{BB962C8B-B14F-4D97-AF65-F5344CB8AC3E}">
        <p14:creationId xmlns:p14="http://schemas.microsoft.com/office/powerpoint/2010/main" val="221679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let’s now talk about the process and how the curriculum is structured at Key Stage 4 (Years 10 and 11)</a:t>
            </a:r>
          </a:p>
          <a:p>
            <a:endParaRPr lang="en-GB"/>
          </a:p>
          <a:p>
            <a:r>
              <a:rPr lang="en-GB"/>
              <a:t>English Language and Literature are two separate GCSEs with different specifications.  The grade that students can achieve in each is entirely independent of the other.  So a student can achieve a 7 in English Literature, and  a 5 in English Language.  There are 5 English lessons per week – 2 of these are dedicated to Language, which is largely a skills based GCSE.  3 lessons are dedicated to Literature, where students have to study and learn a range of set texts before the GCSE exam.  </a:t>
            </a:r>
          </a:p>
          <a:p>
            <a:endParaRPr lang="en-GB"/>
          </a:p>
          <a:p>
            <a:r>
              <a:rPr lang="en-GB"/>
              <a:t>All students have 6 lessons of Science per week.  At the end of year 10, the most able scientists will be selected to do triple science (which is a separate GCSE for Physics, Chemistry and Biology).  This decision is made by looking at how well students have achieved across year 10 and in their end of year 10 exam.  All other students will take the trilogy route (or combined science as it has been known in the past).  This means that students will gain two GCSEs in ‘Science’ which are tethered together. A student might get 6/6, or 6/5, or 5/4.  The grades are never more than one grade apart.   Whether students are doing triple or trilogy, they will still have 6 lessons of science per week.</a:t>
            </a:r>
          </a:p>
        </p:txBody>
      </p:sp>
      <p:sp>
        <p:nvSpPr>
          <p:cNvPr id="4" name="Slide Number Placeholder 3"/>
          <p:cNvSpPr>
            <a:spLocks noGrp="1"/>
          </p:cNvSpPr>
          <p:nvPr>
            <p:ph type="sldNum" sz="quarter" idx="10"/>
          </p:nvPr>
        </p:nvSpPr>
        <p:spPr/>
        <p:txBody>
          <a:bodyPr/>
          <a:lstStyle/>
          <a:p>
            <a:fld id="{2A13CBCF-511C-4EF1-BAA4-0FAAB35379E5}" type="slidenum">
              <a:rPr lang="en-GB" smtClean="0"/>
              <a:t>11</a:t>
            </a:fld>
            <a:endParaRPr lang="en-GB"/>
          </a:p>
        </p:txBody>
      </p:sp>
    </p:spTree>
    <p:extLst>
      <p:ext uri="{BB962C8B-B14F-4D97-AF65-F5344CB8AC3E}">
        <p14:creationId xmlns:p14="http://schemas.microsoft.com/office/powerpoint/2010/main" val="212203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setting in Languages</a:t>
            </a:r>
          </a:p>
        </p:txBody>
      </p:sp>
      <p:sp>
        <p:nvSpPr>
          <p:cNvPr id="4" name="Slide Number Placeholder 3"/>
          <p:cNvSpPr>
            <a:spLocks noGrp="1"/>
          </p:cNvSpPr>
          <p:nvPr>
            <p:ph type="sldNum" sz="quarter" idx="10"/>
          </p:nvPr>
        </p:nvSpPr>
        <p:spPr/>
        <p:txBody>
          <a:bodyPr/>
          <a:lstStyle/>
          <a:p>
            <a:fld id="{2A13CBCF-511C-4EF1-BAA4-0FAAB35379E5}" type="slidenum">
              <a:rPr lang="en-GB" smtClean="0"/>
              <a:t>12</a:t>
            </a:fld>
            <a:endParaRPr lang="en-GB"/>
          </a:p>
        </p:txBody>
      </p:sp>
    </p:spTree>
    <p:extLst>
      <p:ext uri="{BB962C8B-B14F-4D97-AF65-F5344CB8AC3E}">
        <p14:creationId xmlns:p14="http://schemas.microsoft.com/office/powerpoint/2010/main" val="141453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At sixth form, we require 8 GCSEs at grade 4 or above (with a 5 in both English Language and </a:t>
            </a:r>
            <a:r>
              <a:rPr lang="en-US" err="1"/>
              <a:t>maths</a:t>
            </a:r>
            <a:r>
              <a:rPr lang="en-US"/>
              <a:t>).  So students can select their best 8 GCSEs to ensure entry to our sixth form. </a:t>
            </a:r>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13</a:t>
            </a:fld>
            <a:endParaRPr lang="en-GB"/>
          </a:p>
        </p:txBody>
      </p:sp>
    </p:spTree>
    <p:extLst>
      <p:ext uri="{BB962C8B-B14F-4D97-AF65-F5344CB8AC3E}">
        <p14:creationId xmlns:p14="http://schemas.microsoft.com/office/powerpoint/2010/main" val="24325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Hospitality and Catering – we have a small number of students not studying a language in year 9 – these students will take Hospitality and Catering with French.  We think it’s important that all students study a language in some form, so this is why students not taking a language GCSE are required to do this course.  The language element will consist of learning  French phrases that are used in many kitchens and restaurants. </a:t>
            </a:r>
            <a:endParaRPr lang="en-GB" dirty="0"/>
          </a:p>
        </p:txBody>
      </p:sp>
      <p:sp>
        <p:nvSpPr>
          <p:cNvPr id="4" name="Slide Number Placeholder 3"/>
          <p:cNvSpPr>
            <a:spLocks noGrp="1"/>
          </p:cNvSpPr>
          <p:nvPr>
            <p:ph type="sldNum" sz="quarter" idx="10"/>
          </p:nvPr>
        </p:nvSpPr>
        <p:spPr/>
        <p:txBody>
          <a:bodyPr/>
          <a:lstStyle/>
          <a:p>
            <a:fld id="{2A13CBCF-511C-4EF1-BAA4-0FAAB35379E5}" type="slidenum">
              <a:rPr lang="en-GB" smtClean="0"/>
              <a:t>14</a:t>
            </a:fld>
            <a:endParaRPr lang="en-GB"/>
          </a:p>
        </p:txBody>
      </p:sp>
    </p:spTree>
    <p:extLst>
      <p:ext uri="{BB962C8B-B14F-4D97-AF65-F5344CB8AC3E}">
        <p14:creationId xmlns:p14="http://schemas.microsoft.com/office/powerpoint/2010/main" val="292219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GFE - These</a:t>
            </a:r>
            <a:r>
              <a:rPr lang="en-GB" baseline="0" dirty="0"/>
              <a:t> are the subjects that are being offered in 2023.</a:t>
            </a:r>
          </a:p>
          <a:p>
            <a:endParaRPr lang="en-GB" baseline="0" dirty="0"/>
          </a:p>
          <a:p>
            <a:r>
              <a:rPr lang="en-GB" baseline="0" dirty="0"/>
              <a:t>Business is a GCSE that students will not have studied at Key Stage 3. It will be very important to watch the videos on the webpage about these subjects if you are thinking of taking them.  There is often a lot of initial interest in new subjects, because they are ‘new’.  However, our advice is that students continue with subjects they are already enjoying studying, have already put a lot of hours and effort into and have proven success in, rather than start a new subject.  Students who are not experiencing success in any of the subjects they are already doing might consider starting a new course such as Business.  Business is a classroom based subject where students will have to sit a formal exam.  Business is not a facilitating subject.  You do not have to have done Business at GCSE to do Business or Economics at A level.  You need strong grades in Maths and English to study these subjects post GCSE.  </a:t>
            </a:r>
            <a:endParaRPr lang="en-GB" baseline="0" dirty="0">
              <a:ea typeface="Calibri"/>
              <a:cs typeface="Calibri"/>
            </a:endParaRPr>
          </a:p>
          <a:p>
            <a:endParaRPr lang="en-GB" baseline="0" dirty="0"/>
          </a:p>
          <a:p>
            <a:r>
              <a:rPr lang="en-GB" baseline="0" dirty="0"/>
              <a:t>Students need to do well in their Year 9 exams, and particularly in Maths to be accepted to the CS course.  You should have an outside interest in programming or coding.  There is an entry exam and bridging work to complete.</a:t>
            </a:r>
            <a:endParaRPr lang="en-GB" baseline="0" dirty="0">
              <a:ea typeface="Calibri"/>
              <a:cs typeface="Calibri"/>
            </a:endParaRPr>
          </a:p>
          <a:p>
            <a:endParaRPr lang="en-GB" baseline="0" dirty="0"/>
          </a:p>
          <a:p>
            <a:r>
              <a:rPr lang="en-GB" baseline="0" dirty="0"/>
              <a:t>Hospitality and Catering is a vocational subject, rather than a GCSE.  Students will achieve a Pass, Merit or Distinction on this course.  Students not studying a language will automatically be selected for this course, but other students can also take it as a final option choice. </a:t>
            </a:r>
            <a:endParaRPr lang="en-GB" baseline="0" dirty="0">
              <a:ea typeface="Calibri"/>
              <a:cs typeface="Calibri"/>
            </a:endParaRP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2A13CBCF-511C-4EF1-BAA4-0FAAB35379E5}" type="slidenum">
              <a:rPr lang="en-GB" smtClean="0"/>
              <a:t>15</a:t>
            </a:fld>
            <a:endParaRPr lang="en-GB"/>
          </a:p>
        </p:txBody>
      </p:sp>
    </p:spTree>
    <p:extLst>
      <p:ext uri="{BB962C8B-B14F-4D97-AF65-F5344CB8AC3E}">
        <p14:creationId xmlns:p14="http://schemas.microsoft.com/office/powerpoint/2010/main" val="380738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subjects can be divided further into subjects which include a non-examined assessment and those which don’t.  Non-examined Assessment or NEA is equivalent to coursework.  Students have to produce a substantial piece of work to support their final examinations, and this is assessed in the classroom and moderated by the exam board.  Students need to bear in mind the time commitment they will need to make in subjects that contain an NEA.  </a:t>
            </a:r>
          </a:p>
        </p:txBody>
      </p:sp>
      <p:sp>
        <p:nvSpPr>
          <p:cNvPr id="4" name="Slide Number Placeholder 3"/>
          <p:cNvSpPr>
            <a:spLocks noGrp="1"/>
          </p:cNvSpPr>
          <p:nvPr>
            <p:ph type="sldNum" sz="quarter" idx="5"/>
          </p:nvPr>
        </p:nvSpPr>
        <p:spPr/>
        <p:txBody>
          <a:bodyPr/>
          <a:lstStyle/>
          <a:p>
            <a:fld id="{2A13CBCF-511C-4EF1-BAA4-0FAAB35379E5}" type="slidenum">
              <a:rPr lang="en-GB" smtClean="0"/>
              <a:t>16</a:t>
            </a:fld>
            <a:endParaRPr lang="en-GB"/>
          </a:p>
        </p:txBody>
      </p:sp>
    </p:spTree>
    <p:extLst>
      <p:ext uri="{BB962C8B-B14F-4D97-AF65-F5344CB8AC3E}">
        <p14:creationId xmlns:p14="http://schemas.microsoft.com/office/powerpoint/2010/main" val="414279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these subjects are assessed by exam only, as the core and compulsory subjects are. </a:t>
            </a:r>
          </a:p>
          <a:p>
            <a:endParaRPr lang="en-GB"/>
          </a:p>
          <a:p>
            <a:r>
              <a:rPr lang="en-GB"/>
              <a:t>Think about whether you do better in project type work that you can do in your own time working to a deadline, or whether you do better revising for and completing exams.  This might help you to choose. </a:t>
            </a:r>
          </a:p>
        </p:txBody>
      </p:sp>
      <p:sp>
        <p:nvSpPr>
          <p:cNvPr id="4" name="Slide Number Placeholder 3"/>
          <p:cNvSpPr>
            <a:spLocks noGrp="1"/>
          </p:cNvSpPr>
          <p:nvPr>
            <p:ph type="sldNum" sz="quarter" idx="10"/>
          </p:nvPr>
        </p:nvSpPr>
        <p:spPr/>
        <p:txBody>
          <a:bodyPr/>
          <a:lstStyle/>
          <a:p>
            <a:fld id="{2A13CBCF-511C-4EF1-BAA4-0FAAB35379E5}" type="slidenum">
              <a:rPr lang="en-GB" smtClean="0"/>
              <a:t>17</a:t>
            </a:fld>
            <a:endParaRPr lang="en-GB"/>
          </a:p>
        </p:txBody>
      </p:sp>
    </p:spTree>
    <p:extLst>
      <p:ext uri="{BB962C8B-B14F-4D97-AF65-F5344CB8AC3E}">
        <p14:creationId xmlns:p14="http://schemas.microsoft.com/office/powerpoint/2010/main" val="248791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18</a:t>
            </a:fld>
            <a:endParaRPr lang="en-GB"/>
          </a:p>
        </p:txBody>
      </p:sp>
    </p:spTree>
    <p:extLst>
      <p:ext uri="{BB962C8B-B14F-4D97-AF65-F5344CB8AC3E}">
        <p14:creationId xmlns:p14="http://schemas.microsoft.com/office/powerpoint/2010/main" val="276406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really important.</a:t>
            </a:r>
            <a:r>
              <a:rPr lang="en-GB" baseline="0"/>
              <a:t>  We cannot guarantee that all students will get their first subject because this depends on timetabling restrictions and numbers of students choosing particular subjects.   For this reason, you MUST choose a reserve subject that you would be happy to take if we are unable to accommodate your first choices.  We will make decisions based on current attainment.  Students need to be sure they are willing to take either their first choice or reserve.  I have had instances where students have been given their reserve subject and they have said ‘but I don’t want to do that subject’.  You must be prepared that you might not get your first choice.  You must feel happy to take either subject.  Remain positive about both subjects.</a:t>
            </a:r>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19</a:t>
            </a:fld>
            <a:endParaRPr lang="en-GB"/>
          </a:p>
        </p:txBody>
      </p:sp>
    </p:spTree>
    <p:extLst>
      <p:ext uri="{BB962C8B-B14F-4D97-AF65-F5344CB8AC3E}">
        <p14:creationId xmlns:p14="http://schemas.microsoft.com/office/powerpoint/2010/main" val="129925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2</a:t>
            </a:fld>
            <a:endParaRPr lang="en-GB"/>
          </a:p>
        </p:txBody>
      </p:sp>
    </p:spTree>
    <p:extLst>
      <p:ext uri="{BB962C8B-B14F-4D97-AF65-F5344CB8AC3E}">
        <p14:creationId xmlns:p14="http://schemas.microsoft.com/office/powerpoint/2010/main" val="68378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Two purposes of this slide  - it is time to decide, but you also have time to decide!  Do read all of the information in the Options Booklet and watch the department videos.  Discuss and take time to make the correct decision.  It is very unlikely that we will be able to change your course once Year 10 has started. </a:t>
            </a:r>
          </a:p>
        </p:txBody>
      </p:sp>
      <p:sp>
        <p:nvSpPr>
          <p:cNvPr id="4" name="Slide Number Placeholder 3"/>
          <p:cNvSpPr>
            <a:spLocks noGrp="1"/>
          </p:cNvSpPr>
          <p:nvPr>
            <p:ph type="sldNum" sz="quarter" idx="5"/>
          </p:nvPr>
        </p:nvSpPr>
        <p:spPr/>
        <p:txBody>
          <a:bodyPr/>
          <a:lstStyle/>
          <a:p>
            <a:fld id="{2A13CBCF-511C-4EF1-BAA4-0FAAB35379E5}" type="slidenum">
              <a:rPr lang="en-GB" smtClean="0"/>
              <a:t>20</a:t>
            </a:fld>
            <a:endParaRPr lang="en-GB"/>
          </a:p>
        </p:txBody>
      </p:sp>
    </p:spTree>
    <p:extLst>
      <p:ext uri="{BB962C8B-B14F-4D97-AF65-F5344CB8AC3E}">
        <p14:creationId xmlns:p14="http://schemas.microsoft.com/office/powerpoint/2010/main" val="375556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21</a:t>
            </a:fld>
            <a:endParaRPr lang="en-GB"/>
          </a:p>
        </p:txBody>
      </p:sp>
    </p:spTree>
    <p:extLst>
      <p:ext uri="{BB962C8B-B14F-4D97-AF65-F5344CB8AC3E}">
        <p14:creationId xmlns:p14="http://schemas.microsoft.com/office/powerpoint/2010/main" val="255881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a:t>
            </a:r>
            <a:r>
              <a:rPr lang="en-GB" baseline="0"/>
              <a:t> how do you let us know the subjects that you want to take next year?</a:t>
            </a:r>
          </a:p>
          <a:p>
            <a:endParaRPr lang="en-GB" baseline="0"/>
          </a:p>
          <a:p>
            <a:r>
              <a:rPr lang="en-GB"/>
              <a:t>After the presentation</a:t>
            </a:r>
            <a:r>
              <a:rPr lang="en-GB" baseline="0"/>
              <a:t> this evening, </a:t>
            </a:r>
            <a:r>
              <a:rPr lang="en-GB"/>
              <a:t>Parents will be sent an email with a link this form. Parents then submit their responses by the deadline.</a:t>
            </a:r>
          </a:p>
        </p:txBody>
      </p:sp>
      <p:sp>
        <p:nvSpPr>
          <p:cNvPr id="4" name="Slide Number Placeholder 3"/>
          <p:cNvSpPr>
            <a:spLocks noGrp="1"/>
          </p:cNvSpPr>
          <p:nvPr>
            <p:ph type="sldNum" sz="quarter" idx="5"/>
          </p:nvPr>
        </p:nvSpPr>
        <p:spPr/>
        <p:txBody>
          <a:bodyPr/>
          <a:lstStyle/>
          <a:p>
            <a:fld id="{2A13CBCF-511C-4EF1-BAA4-0FAAB35379E5}" type="slidenum">
              <a:rPr lang="en-GB" smtClean="0"/>
              <a:t>22</a:t>
            </a:fld>
            <a:endParaRPr lang="en-GB"/>
          </a:p>
        </p:txBody>
      </p:sp>
    </p:spTree>
    <p:extLst>
      <p:ext uri="{BB962C8B-B14F-4D97-AF65-F5344CB8AC3E}">
        <p14:creationId xmlns:p14="http://schemas.microsoft.com/office/powerpoint/2010/main" val="3797972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Information about entry into our sixth form is contained in the option booklet.  It is possible to take a subject at A level if you haven’t studied it at GCSE.</a:t>
            </a:r>
          </a:p>
        </p:txBody>
      </p:sp>
      <p:sp>
        <p:nvSpPr>
          <p:cNvPr id="4" name="Slide Number Placeholder 3"/>
          <p:cNvSpPr>
            <a:spLocks noGrp="1"/>
          </p:cNvSpPr>
          <p:nvPr>
            <p:ph type="sldNum" sz="quarter" idx="10"/>
          </p:nvPr>
        </p:nvSpPr>
        <p:spPr/>
        <p:txBody>
          <a:bodyPr/>
          <a:lstStyle/>
          <a:p>
            <a:fld id="{2A13CBCF-511C-4EF1-BAA4-0FAAB35379E5}" type="slidenum">
              <a:rPr lang="en-GB" smtClean="0"/>
              <a:t>23</a:t>
            </a:fld>
            <a:endParaRPr lang="en-GB"/>
          </a:p>
        </p:txBody>
      </p:sp>
    </p:spTree>
    <p:extLst>
      <p:ext uri="{BB962C8B-B14F-4D97-AF65-F5344CB8AC3E}">
        <p14:creationId xmlns:p14="http://schemas.microsoft.com/office/powerpoint/2010/main" val="3557156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recommend that you choose a subject that you have been enjoying and doing well in for the last three years. Ask yourself - Do I like sitting in a classroom? Or do I want to be creative? Be active? Choose something you will enjoy as a contrast to your other academic subjects. You will have more time in classrooms at GCSE than you have ever had before. Consider your final choice wisely as an opportunity to vary your lessons. As an opportunity to do something completely different during your day. </a:t>
            </a:r>
          </a:p>
          <a:p>
            <a:endParaRPr lang="en-GB"/>
          </a:p>
          <a:p>
            <a:r>
              <a:rPr lang="en-GB"/>
              <a:t>Don’t start a new subject (unless you feel you have had little success in your other subjects) – pick a subject that you already like and have been doing well in. You have been doing some subjects for nine years! You don’t need Business GCSE to do it at A level. </a:t>
            </a:r>
          </a:p>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24</a:t>
            </a:fld>
            <a:endParaRPr lang="en-GB"/>
          </a:p>
        </p:txBody>
      </p:sp>
    </p:spTree>
    <p:extLst>
      <p:ext uri="{BB962C8B-B14F-4D97-AF65-F5344CB8AC3E}">
        <p14:creationId xmlns:p14="http://schemas.microsoft.com/office/powerpoint/2010/main" val="1160073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HOY - If you are the sort of person who gives up in Year 9 and stops working hard, you’re probably also the sort of person who will not bother with coursework and revision and hard work of GCSE. We will prefer to give them to students who will use the place wisely and will work hard! </a:t>
            </a:r>
          </a:p>
          <a:p>
            <a:endParaRPr lang="en-US" dirty="0"/>
          </a:p>
          <a:p>
            <a:r>
              <a:rPr lang="en-US" dirty="0"/>
              <a:t>Once</a:t>
            </a:r>
            <a:r>
              <a:rPr lang="en-US" baseline="0" dirty="0"/>
              <a:t> choices have been made, this is not an excuse to opt out of studying that subject for the rest of year 9. Conduct, attitude and dedication for the rest of year 9 is paramount to success at GCSE and may influence decisions if there is competition for places in popular GCSE courses. </a:t>
            </a:r>
          </a:p>
          <a:p>
            <a:endParaRPr lang="en-US" baseline="0" dirty="0"/>
          </a:p>
          <a:p>
            <a:r>
              <a:rPr lang="en-US" baseline="0" dirty="0"/>
              <a:t>Year 9 sets the foundations for your GCSEs. Most subjects build on the learning from this year and it is vital that you work hard in all subjects to give you’re the breadth of education you need to thrive in year 10 and 11. </a:t>
            </a:r>
          </a:p>
          <a:p>
            <a:endParaRPr lang="en-US" dirty="0"/>
          </a:p>
        </p:txBody>
      </p:sp>
      <p:sp>
        <p:nvSpPr>
          <p:cNvPr id="4" name="Slide Number Placeholder 3"/>
          <p:cNvSpPr>
            <a:spLocks noGrp="1"/>
          </p:cNvSpPr>
          <p:nvPr>
            <p:ph type="sldNum" sz="quarter" idx="5"/>
          </p:nvPr>
        </p:nvSpPr>
        <p:spPr/>
        <p:txBody>
          <a:bodyPr/>
          <a:lstStyle/>
          <a:p>
            <a:fld id="{2A13CBCF-511C-4EF1-BAA4-0FAAB35379E5}" type="slidenum">
              <a:rPr lang="en-GB" smtClean="0"/>
              <a:t>25</a:t>
            </a:fld>
            <a:endParaRPr lang="en-GB"/>
          </a:p>
        </p:txBody>
      </p:sp>
    </p:spTree>
    <p:extLst>
      <p:ext uri="{BB962C8B-B14F-4D97-AF65-F5344CB8AC3E}">
        <p14:creationId xmlns:p14="http://schemas.microsoft.com/office/powerpoint/2010/main" val="3999061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have</a:t>
            </a:r>
            <a:r>
              <a:rPr lang="en-GB" baseline="0"/>
              <a:t> spoken with many year </a:t>
            </a:r>
            <a:r>
              <a:rPr lang="en-GB"/>
              <a:t>9s </a:t>
            </a:r>
            <a:r>
              <a:rPr lang="en-GB" baseline="0"/>
              <a:t>who have an idea about the career they want to pursue. </a:t>
            </a:r>
            <a:r>
              <a:rPr lang="en-GB"/>
              <a:t>It</a:t>
            </a:r>
            <a:r>
              <a:rPr lang="en-GB" baseline="0"/>
              <a:t> </a:t>
            </a:r>
            <a:r>
              <a:rPr lang="en-GB"/>
              <a:t>is excellent to start thinking about this, </a:t>
            </a:r>
            <a:r>
              <a:rPr lang="en-GB" baseline="0"/>
              <a:t>however it is also fine if you don’t know what you want to do yet. </a:t>
            </a:r>
            <a:r>
              <a:rPr lang="en-GB"/>
              <a:t>The good news is that the EBACC subjects that we choose for you keep all doors open.  You don't need to worry about a career when choosing your final option.  If you want to be a professional musician and you love Music, fine.  But the priority is to choose a subject you love.  It will be the only opportunity for you to do something practical or creative.</a:t>
            </a:r>
            <a:endParaRPr lang="en-US"/>
          </a:p>
          <a:p>
            <a:endParaRPr lang="en-GB"/>
          </a:p>
          <a:p>
            <a:r>
              <a:rPr lang="en-GB">
                <a:ea typeface="Calibri"/>
                <a:cs typeface="Calibri"/>
              </a:rPr>
              <a:t>You will be looking at careers in PSHE next term.</a:t>
            </a:r>
            <a:endParaRPr lang="en-GB" baseline="0"/>
          </a:p>
          <a:p>
            <a:endParaRPr lang="en-GB" baseline="0"/>
          </a:p>
          <a:p>
            <a:endParaRPr lang="en-GB" baseline="0"/>
          </a:p>
          <a:p>
            <a:endParaRPr lang="en-GB" baseline="0"/>
          </a:p>
          <a:p>
            <a:endParaRPr lang="en-GB" baseline="0"/>
          </a:p>
          <a:p>
            <a:endParaRPr lang="en-GB" baseline="0"/>
          </a:p>
        </p:txBody>
      </p:sp>
      <p:sp>
        <p:nvSpPr>
          <p:cNvPr id="4" name="Slide Number Placeholder 3"/>
          <p:cNvSpPr>
            <a:spLocks noGrp="1"/>
          </p:cNvSpPr>
          <p:nvPr>
            <p:ph type="sldNum" sz="quarter" idx="10"/>
          </p:nvPr>
        </p:nvSpPr>
        <p:spPr/>
        <p:txBody>
          <a:bodyPr/>
          <a:lstStyle/>
          <a:p>
            <a:fld id="{2A13CBCF-511C-4EF1-BAA4-0FAAB35379E5}" type="slidenum">
              <a:rPr lang="en-GB" smtClean="0"/>
              <a:t>26</a:t>
            </a:fld>
            <a:endParaRPr lang="en-GB"/>
          </a:p>
        </p:txBody>
      </p:sp>
    </p:spTree>
    <p:extLst>
      <p:ext uri="{BB962C8B-B14F-4D97-AF65-F5344CB8AC3E}">
        <p14:creationId xmlns:p14="http://schemas.microsoft.com/office/powerpoint/2010/main" val="1590639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13CBCF-511C-4EF1-BAA4-0FAAB35379E5}" type="slidenum">
              <a:rPr lang="en-GB" smtClean="0"/>
              <a:t>27</a:t>
            </a:fld>
            <a:endParaRPr lang="en-GB"/>
          </a:p>
        </p:txBody>
      </p:sp>
    </p:spTree>
    <p:extLst>
      <p:ext uri="{BB962C8B-B14F-4D97-AF65-F5344CB8AC3E}">
        <p14:creationId xmlns:p14="http://schemas.microsoft.com/office/powerpoint/2010/main" val="110854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28</a:t>
            </a:fld>
            <a:endParaRPr lang="en-GB"/>
          </a:p>
        </p:txBody>
      </p:sp>
    </p:spTree>
    <p:extLst>
      <p:ext uri="{BB962C8B-B14F-4D97-AF65-F5344CB8AC3E}">
        <p14:creationId xmlns:p14="http://schemas.microsoft.com/office/powerpoint/2010/main" val="160697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STR -Parent workshops 6th March.  </a:t>
            </a:r>
          </a:p>
          <a:p>
            <a:endParaRPr lang="en-US" dirty="0">
              <a:ea typeface="Calibri"/>
              <a:cs typeface="Calibri"/>
            </a:endParaRPr>
          </a:p>
          <a:p>
            <a:r>
              <a:rPr lang="en-US" dirty="0" err="1"/>
              <a:t>Mr</a:t>
            </a:r>
            <a:r>
              <a:rPr lang="en-US" dirty="0"/>
              <a:t> O’Leary (Head of English)  :Reading and supporting your child in English </a:t>
            </a:r>
            <a:endParaRPr lang="en-US" dirty="0">
              <a:ea typeface="Calibri"/>
              <a:cs typeface="Calibri"/>
            </a:endParaRPr>
          </a:p>
          <a:p>
            <a:r>
              <a:rPr lang="en-US" dirty="0" err="1"/>
              <a:t>Mrs</a:t>
            </a:r>
            <a:r>
              <a:rPr lang="en-US" dirty="0"/>
              <a:t> Dowsett (SENDCo) : Online Safety</a:t>
            </a:r>
            <a:endParaRPr lang="en-US" dirty="0">
              <a:ea typeface="Calibri"/>
              <a:cs typeface="Calibri"/>
            </a:endParaRPr>
          </a:p>
          <a:p>
            <a:r>
              <a:rPr lang="en-US" dirty="0" err="1"/>
              <a:t>Mr</a:t>
            </a:r>
            <a:r>
              <a:rPr lang="en-US" dirty="0"/>
              <a:t> Hughes (RET Lead Science Adviser): How to support my child with ADHD/ADD (Attention Deficit Hyperactivity Disorder/Attention Deficit Disorder) (Dave needs to confirm his availability)</a:t>
            </a:r>
            <a:endParaRPr lang="en-US" dirty="0">
              <a:ea typeface="Calibri"/>
              <a:cs typeface="Calibri"/>
            </a:endParaRPr>
          </a:p>
          <a:p>
            <a:r>
              <a:rPr lang="en-US" dirty="0"/>
              <a:t>Miss Brown (Head of Year 10):  Effective Revision Strategies </a:t>
            </a:r>
            <a:endParaRPr lang="en-US" dirty="0">
              <a:ea typeface="Calibri"/>
              <a:cs typeface="Calibri"/>
            </a:endParaRPr>
          </a:p>
          <a:p>
            <a:r>
              <a:rPr lang="en-US" dirty="0"/>
              <a:t> </a:t>
            </a:r>
            <a:r>
              <a:rPr lang="en-US" dirty="0" err="1"/>
              <a:t>Mr</a:t>
            </a:r>
            <a:r>
              <a:rPr lang="en-US" dirty="0"/>
              <a:t> Bay:  Historic things to do in the South East </a:t>
            </a:r>
            <a:endParaRPr lang="en-US" dirty="0">
              <a:ea typeface="Calibri"/>
              <a:cs typeface="Calibri"/>
            </a:endParaRPr>
          </a:p>
          <a:p>
            <a:endParaRPr lang="en-US" dirty="0">
              <a:ea typeface="Calibri"/>
              <a:cs typeface="Calibri"/>
            </a:endParaRPr>
          </a:p>
          <a:p>
            <a:r>
              <a:rPr lang="en-US" dirty="0">
                <a:ea typeface="Calibri"/>
                <a:cs typeface="Calibri"/>
              </a:rPr>
              <a:t>Andrew Hampton – seminar – 27th March – Parenting teenage boys.  6pm.  Book tickets £5– sent home by email.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A13CBCF-511C-4EF1-BAA4-0FAAB35379E5}" type="slidenum">
              <a:rPr lang="en-GB" smtClean="0"/>
              <a:t>29</a:t>
            </a:fld>
            <a:endParaRPr lang="en-GB"/>
          </a:p>
        </p:txBody>
      </p:sp>
    </p:spTree>
    <p:extLst>
      <p:ext uri="{BB962C8B-B14F-4D97-AF65-F5344CB8AC3E}">
        <p14:creationId xmlns:p14="http://schemas.microsoft.com/office/powerpoint/2010/main" val="5522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a:solidFill>
                  <a:schemeClr val="tx1"/>
                </a:solidFill>
                <a:effectLst/>
                <a:latin typeface="+mn-lt"/>
                <a:ea typeface="+mn-ea"/>
                <a:cs typeface="+mn-cs"/>
              </a:rPr>
              <a:t>PRAISE THEM - great year group, getting better all the time, strong academically.</a:t>
            </a:r>
            <a:r>
              <a:rPr lang="en-GB"/>
              <a:t> </a:t>
            </a:r>
            <a:r>
              <a:rPr lang="en-GB" sz="1200" kern="1200">
                <a:solidFill>
                  <a:schemeClr val="tx1"/>
                </a:solidFill>
                <a:effectLst/>
                <a:latin typeface="+mn-lt"/>
                <a:ea typeface="+mn-ea"/>
                <a:cs typeface="+mn-cs"/>
              </a:rPr>
              <a:t> Hopefully you heard lots of positive messages at </a:t>
            </a:r>
            <a:r>
              <a:rPr lang="en-GB"/>
              <a:t>recent parents </a:t>
            </a:r>
            <a:r>
              <a:rPr lang="en-GB" sz="1200" kern="1200">
                <a:solidFill>
                  <a:schemeClr val="tx1"/>
                </a:solidFill>
                <a:effectLst/>
                <a:latin typeface="+mn-lt"/>
                <a:ea typeface="+mn-ea"/>
                <a:cs typeface="+mn-cs"/>
              </a:rPr>
              <a:t>evening.</a:t>
            </a:r>
            <a:r>
              <a:rPr lang="en-GB"/>
              <a:t> </a:t>
            </a:r>
            <a:r>
              <a:rPr lang="en-GB" sz="1200" kern="1200">
                <a:solidFill>
                  <a:schemeClr val="tx1"/>
                </a:solidFill>
                <a:effectLst/>
                <a:latin typeface="+mn-lt"/>
                <a:ea typeface="+mn-ea"/>
                <a:cs typeface="+mn-cs"/>
              </a:rPr>
              <a:t> Students are doing well across the curriculum and really working hard in lessons and with their homework.</a:t>
            </a:r>
            <a:r>
              <a:rPr lang="en-GB"/>
              <a:t> </a:t>
            </a:r>
            <a:r>
              <a:rPr lang="en-GB" sz="1200" kern="1200">
                <a:solidFill>
                  <a:schemeClr val="tx1"/>
                </a:solidFill>
                <a:effectLst/>
                <a:latin typeface="+mn-lt"/>
                <a:ea typeface="+mn-ea"/>
                <a:cs typeface="+mn-cs"/>
              </a:rPr>
              <a:t> We have very high expectations of this year group at GCSE.</a:t>
            </a:r>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3</a:t>
            </a:fld>
            <a:endParaRPr lang="en-GB"/>
          </a:p>
        </p:txBody>
      </p:sp>
    </p:spTree>
    <p:extLst>
      <p:ext uri="{BB962C8B-B14F-4D97-AF65-F5344CB8AC3E}">
        <p14:creationId xmlns:p14="http://schemas.microsoft.com/office/powerpoint/2010/main" val="1979367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Our partnership with </a:t>
            </a:r>
            <a:r>
              <a:rPr lang="en-US" err="1">
                <a:ea typeface="Calibri"/>
                <a:cs typeface="Calibri"/>
              </a:rPr>
              <a:t>Qustodio</a:t>
            </a:r>
            <a:r>
              <a:rPr lang="en-US">
                <a:ea typeface="Calibri"/>
                <a:cs typeface="Calibri"/>
              </a:rPr>
              <a:t> offers parents free access to the </a:t>
            </a:r>
            <a:r>
              <a:rPr lang="en-US" err="1">
                <a:ea typeface="Calibri"/>
                <a:cs typeface="Calibri"/>
              </a:rPr>
              <a:t>Qustodio</a:t>
            </a:r>
            <a:r>
              <a:rPr lang="en-US">
                <a:ea typeface="Calibri"/>
                <a:cs typeface="Calibri"/>
              </a:rPr>
              <a:t> parental app.  Manage screen time and monitor online activity.</a:t>
            </a:r>
          </a:p>
        </p:txBody>
      </p:sp>
      <p:sp>
        <p:nvSpPr>
          <p:cNvPr id="4" name="Slide Number Placeholder 3"/>
          <p:cNvSpPr>
            <a:spLocks noGrp="1"/>
          </p:cNvSpPr>
          <p:nvPr>
            <p:ph type="sldNum" sz="quarter" idx="5"/>
          </p:nvPr>
        </p:nvSpPr>
        <p:spPr/>
        <p:txBody>
          <a:bodyPr/>
          <a:lstStyle/>
          <a:p>
            <a:fld id="{2A13CBCF-511C-4EF1-BAA4-0FAAB35379E5}" type="slidenum">
              <a:rPr lang="en-GB" smtClean="0"/>
              <a:t>30</a:t>
            </a:fld>
            <a:endParaRPr lang="en-GB"/>
          </a:p>
        </p:txBody>
      </p:sp>
    </p:spTree>
    <p:extLst>
      <p:ext uri="{BB962C8B-B14F-4D97-AF65-F5344CB8AC3E}">
        <p14:creationId xmlns:p14="http://schemas.microsoft.com/office/powerpoint/2010/main" val="2513580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now have time for questions.  Please do ask any general question</a:t>
            </a:r>
            <a:r>
              <a:rPr lang="en-GB" baseline="0"/>
              <a:t> that you think will be relevant and will be of interest to everyone here tonight.  If your question is more specific to your son or daughter, please use the options email address in the letter sent on Friday.  These emails will be read by me and </a:t>
            </a:r>
            <a:r>
              <a:rPr lang="en-GB" baseline="0" err="1"/>
              <a:t>and</a:t>
            </a:r>
            <a:r>
              <a:rPr lang="en-GB" baseline="0"/>
              <a:t> distributed to the right person in school to answer as soon as we can. </a:t>
            </a:r>
          </a:p>
          <a:p>
            <a:endParaRPr lang="en-GB" baseline="0"/>
          </a:p>
          <a:p>
            <a:r>
              <a:rPr lang="en-GB" baseline="0"/>
              <a:t>This presentation is being recorded, and you can watch it again at your convenience once we have uploaded it to the website after this evening. </a:t>
            </a:r>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31</a:t>
            </a:fld>
            <a:endParaRPr lang="en-GB"/>
          </a:p>
        </p:txBody>
      </p:sp>
    </p:spTree>
    <p:extLst>
      <p:ext uri="{BB962C8B-B14F-4D97-AF65-F5344CB8AC3E}">
        <p14:creationId xmlns:p14="http://schemas.microsoft.com/office/powerpoint/2010/main" val="217781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Where can parents find information regarding choosing GCSE subjects?  The first port of call is the Year 9 Guided Curriculum Choices guide.  This was sent to you last week. </a:t>
            </a:r>
          </a:p>
          <a:p>
            <a:endParaRPr lang="en-GB"/>
          </a:p>
          <a:p>
            <a:r>
              <a:rPr lang="en-GB"/>
              <a:t>At the front – foreword from Mr Scott-Evans, which contains many of the messages I will talk through and explain in more detail this evening.  Information about how our curriculum is designed at KS4.  Then pages from each department, with information about the courses at GCSE – exam boards, content of topics taught, how students will be assessed, relevant careers, sixth form entry requirements and much more.  There are also some FAQs at the back of the guide, which includes key dates for the options process.  Do take time to read the booklet carefully before making choices.</a:t>
            </a:r>
          </a:p>
        </p:txBody>
      </p:sp>
      <p:sp>
        <p:nvSpPr>
          <p:cNvPr id="4" name="Slide Number Placeholder 3"/>
          <p:cNvSpPr>
            <a:spLocks noGrp="1"/>
          </p:cNvSpPr>
          <p:nvPr>
            <p:ph type="sldNum" sz="quarter" idx="5"/>
          </p:nvPr>
        </p:nvSpPr>
        <p:spPr/>
        <p:txBody>
          <a:bodyPr/>
          <a:lstStyle/>
          <a:p>
            <a:fld id="{2A13CBCF-511C-4EF1-BAA4-0FAAB35379E5}" type="slidenum">
              <a:rPr lang="en-GB" smtClean="0"/>
              <a:t>4</a:t>
            </a:fld>
            <a:endParaRPr lang="en-GB"/>
          </a:p>
        </p:txBody>
      </p:sp>
    </p:spTree>
    <p:extLst>
      <p:ext uri="{BB962C8B-B14F-4D97-AF65-F5344CB8AC3E}">
        <p14:creationId xmlns:p14="http://schemas.microsoft.com/office/powerpoint/2010/main" val="90240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website.  Students – Options – Option page.  Here you will find short videos from our Heads of Department of options choices. In these videos, subject leaders will talk you though what the GCSE course is like in their subject as well as information about how students are assessed.  Please watch them to help you to make your decisions.  You can also access the options email address from this page.  Any queries about option choices should be directed here. </a:t>
            </a:r>
          </a:p>
        </p:txBody>
      </p:sp>
      <p:sp>
        <p:nvSpPr>
          <p:cNvPr id="4" name="Slide Number Placeholder 3"/>
          <p:cNvSpPr>
            <a:spLocks noGrp="1"/>
          </p:cNvSpPr>
          <p:nvPr>
            <p:ph type="sldNum" sz="quarter" idx="10"/>
          </p:nvPr>
        </p:nvSpPr>
        <p:spPr/>
        <p:txBody>
          <a:bodyPr/>
          <a:lstStyle/>
          <a:p>
            <a:fld id="{2A13CBCF-511C-4EF1-BAA4-0FAAB35379E5}" type="slidenum">
              <a:rPr lang="en-GB" smtClean="0"/>
              <a:t>5</a:t>
            </a:fld>
            <a:endParaRPr lang="en-GB"/>
          </a:p>
        </p:txBody>
      </p:sp>
    </p:spTree>
    <p:extLst>
      <p:ext uri="{BB962C8B-B14F-4D97-AF65-F5344CB8AC3E}">
        <p14:creationId xmlns:p14="http://schemas.microsoft.com/office/powerpoint/2010/main" val="377942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 evening and the recent interim reports should have given you an indication of which subjects might be suitable for you.  You might be surprised that at the recent Parents' eve teachers were not 'touting for business'</a:t>
            </a:r>
            <a:endParaRPr lang="en-GB"/>
          </a:p>
        </p:txBody>
      </p:sp>
      <p:sp>
        <p:nvSpPr>
          <p:cNvPr id="4" name="Slide Number Placeholder 3"/>
          <p:cNvSpPr>
            <a:spLocks noGrp="1"/>
          </p:cNvSpPr>
          <p:nvPr>
            <p:ph type="sldNum" sz="quarter" idx="5"/>
          </p:nvPr>
        </p:nvSpPr>
        <p:spPr/>
        <p:txBody>
          <a:bodyPr/>
          <a:lstStyle/>
          <a:p>
            <a:fld id="{2A13CBCF-511C-4EF1-BAA4-0FAAB35379E5}" type="slidenum">
              <a:rPr lang="en-GB" smtClean="0"/>
              <a:t>6</a:t>
            </a:fld>
            <a:endParaRPr lang="en-GB"/>
          </a:p>
        </p:txBody>
      </p:sp>
    </p:spTree>
    <p:extLst>
      <p:ext uri="{BB962C8B-B14F-4D97-AF65-F5344CB8AC3E}">
        <p14:creationId xmlns:p14="http://schemas.microsoft.com/office/powerpoint/2010/main" val="76241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before we begin talking about the options process, I would like to talk to you about our KS4 Curriculum philosophy </a:t>
            </a:r>
          </a:p>
          <a:p>
            <a:r>
              <a:rPr lang="en-GB"/>
              <a:t>We aim to be very selective in our choices of subject and make sure that those courses are of high quality and offer the best chance of success.  We would prefer to offer fewer subjects, with expert teachers teaching them.  This leads to strong results for students.</a:t>
            </a:r>
          </a:p>
          <a:p>
            <a:r>
              <a:rPr lang="en-GB"/>
              <a:t>We focus, unashamedly, on the core academic subjects and our offer in the arts.  Becket Keys has incredibly strong design, music and drama departments and the arts are flourishing here.</a:t>
            </a:r>
          </a:p>
          <a:p>
            <a:r>
              <a:rPr lang="en-GB"/>
              <a:t>We want to offer a curriculum that will best prepare our students for life beyond school.</a:t>
            </a:r>
          </a:p>
          <a:p>
            <a:r>
              <a:rPr lang="en-GB"/>
              <a:t>We want to offer a curriculum which will keep the most doors open for students in the future.  We want to prevent students from taking subjects now that will hinder them later down the road, and part of that is our aim to enable as many students as possible to ultimately gain places at good universities.</a:t>
            </a:r>
          </a:p>
          <a:p>
            <a:r>
              <a:rPr lang="en-GB"/>
              <a:t>As a result of our philosophy, we don’t offer a huge range of vocational subjects. </a:t>
            </a:r>
          </a:p>
          <a:p>
            <a:endParaRPr lang="en-GB"/>
          </a:p>
          <a:p>
            <a:endParaRPr lang="en-GB"/>
          </a:p>
        </p:txBody>
      </p:sp>
      <p:sp>
        <p:nvSpPr>
          <p:cNvPr id="4" name="Slide Number Placeholder 3"/>
          <p:cNvSpPr>
            <a:spLocks noGrp="1"/>
          </p:cNvSpPr>
          <p:nvPr>
            <p:ph type="sldNum" sz="quarter" idx="10"/>
          </p:nvPr>
        </p:nvSpPr>
        <p:spPr/>
        <p:txBody>
          <a:bodyPr/>
          <a:lstStyle/>
          <a:p>
            <a:fld id="{2A13CBCF-511C-4EF1-BAA4-0FAAB35379E5}" type="slidenum">
              <a:rPr lang="en-GB" smtClean="0"/>
              <a:t>7</a:t>
            </a:fld>
            <a:endParaRPr lang="en-GB"/>
          </a:p>
        </p:txBody>
      </p:sp>
    </p:spTree>
    <p:extLst>
      <p:ext uri="{BB962C8B-B14F-4D97-AF65-F5344CB8AC3E}">
        <p14:creationId xmlns:p14="http://schemas.microsoft.com/office/powerpoint/2010/main" val="187753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Houschka Rounded Bold"/>
              </a:rPr>
              <a:t>I mentioned that we believe in offering students a strong suite of academic subjects.</a:t>
            </a:r>
            <a:r>
              <a:rPr lang="en-GB" sz="1800" dirty="0">
                <a:solidFill>
                  <a:srgbClr val="000000"/>
                </a:solidFill>
                <a:latin typeface="Houschka Rounded Bold"/>
              </a:rPr>
              <a:t> </a:t>
            </a:r>
            <a:r>
              <a:rPr lang="en-GB" sz="1800" b="0" i="0" u="none" strike="noStrike" baseline="0" dirty="0">
                <a:solidFill>
                  <a:srgbClr val="000000"/>
                </a:solidFill>
                <a:latin typeface="Houschka Rounded Bold"/>
              </a:rPr>
              <a:t> You may have heard of the EBACC or English Baccalaureate.</a:t>
            </a:r>
            <a:r>
              <a:rPr lang="en-GB" sz="1800" dirty="0">
                <a:solidFill>
                  <a:srgbClr val="000000"/>
                </a:solidFill>
                <a:latin typeface="Houschka Rounded Bold"/>
              </a:rPr>
              <a:t>  We advocate the</a:t>
            </a:r>
            <a:r>
              <a:rPr lang="en-GB" sz="1800" b="0" i="0" u="none" strike="noStrike" baseline="0" dirty="0">
                <a:solidFill>
                  <a:srgbClr val="000000"/>
                </a:solidFill>
                <a:latin typeface="Houschka Rounded Bold"/>
              </a:rPr>
              <a:t> EBACC </a:t>
            </a:r>
            <a:r>
              <a:rPr lang="en-GB" sz="1800" dirty="0">
                <a:solidFill>
                  <a:srgbClr val="000000"/>
                </a:solidFill>
                <a:latin typeface="Houschka Rounded Bold"/>
              </a:rPr>
              <a:t>at Becket Keys because it aligns</a:t>
            </a:r>
            <a:r>
              <a:rPr lang="en-GB" sz="1800" b="0" i="0" u="none" strike="noStrike" baseline="0" dirty="0">
                <a:solidFill>
                  <a:srgbClr val="000000"/>
                </a:solidFill>
                <a:latin typeface="Houschka Rounded Bold"/>
              </a:rPr>
              <a:t> with our philosophy at Becket Keys</a:t>
            </a:r>
            <a:r>
              <a:rPr lang="en-GB" sz="1800" dirty="0">
                <a:solidFill>
                  <a:srgbClr val="000000"/>
                </a:solidFill>
                <a:latin typeface="Houschka Rounded Bold"/>
              </a:rPr>
              <a:t> so well.</a:t>
            </a:r>
            <a:endParaRPr lang="en-GB" sz="1800" b="0" i="0" u="none" strike="noStrike" baseline="0" dirty="0">
              <a:solidFill>
                <a:srgbClr val="000000"/>
              </a:solidFill>
              <a:latin typeface="Houschka Rounded Bold"/>
            </a:endParaRPr>
          </a:p>
          <a:p>
            <a:pPr algn="l"/>
            <a:endParaRPr lang="en-GB" sz="1800" b="0" i="0" u="none" strike="noStrike" baseline="0" dirty="0">
              <a:solidFill>
                <a:srgbClr val="000000"/>
              </a:solidFill>
              <a:latin typeface="Houschka Rounded Bold"/>
            </a:endParaRPr>
          </a:p>
          <a:p>
            <a:r>
              <a:rPr lang="en-GB" sz="1800" b="0" i="0" u="none" strike="noStrike" baseline="0" dirty="0">
                <a:solidFill>
                  <a:srgbClr val="000000"/>
                </a:solidFill>
                <a:latin typeface="Houschka Rounded Bold"/>
              </a:rPr>
              <a:t> </a:t>
            </a:r>
            <a:r>
              <a:rPr lang="en-GB" sz="1800" b="1" i="0" u="none" strike="noStrike" baseline="0" dirty="0">
                <a:solidFill>
                  <a:srgbClr val="000000"/>
                </a:solidFill>
                <a:latin typeface="Houschka Rounded Bold"/>
              </a:rPr>
              <a:t>WHAT IS THE EBACC?</a:t>
            </a:r>
          </a:p>
          <a:p>
            <a:r>
              <a:rPr lang="en-GB" sz="1800" b="0" i="0" u="none" strike="noStrike" baseline="0" dirty="0">
                <a:solidFill>
                  <a:srgbClr val="000000"/>
                </a:solidFill>
                <a:latin typeface="EMUYPT+HelveticaNeue"/>
              </a:rPr>
              <a:t>The EBacc is not a qualification in its own right – it’s a combination of GCSE subjects, including a language, that offer an important range of knowledge and skills to young people.   Students m</a:t>
            </a:r>
            <a:r>
              <a:rPr lang="en-GB" sz="1800" baseline="0" dirty="0"/>
              <a:t>ust achieve at least a 4 in all subjects listed above to achieve.  Universities and prospective employers will of course look at the grades you got at GCSE, but they will also look at the subjects you studied.  The </a:t>
            </a:r>
            <a:r>
              <a:rPr lang="en-GB" sz="1800" baseline="0" dirty="0" err="1"/>
              <a:t>Ebacc</a:t>
            </a:r>
            <a:r>
              <a:rPr lang="en-GB" sz="1800" baseline="0" dirty="0"/>
              <a:t> provides students with a broad and balanced academic curriculum and is recommended by the Department for Education and Government.  </a:t>
            </a:r>
            <a:endParaRPr lang="en-GB" sz="1800" dirty="0"/>
          </a:p>
          <a:p>
            <a:endParaRPr lang="en-GB" sz="1800" b="1" dirty="0">
              <a:solidFill>
                <a:srgbClr val="000000"/>
              </a:solidFill>
              <a:latin typeface="Houschka Rounded Bold"/>
            </a:endParaRPr>
          </a:p>
          <a:p>
            <a:r>
              <a:rPr lang="en-GB" sz="1800" b="1" i="0" u="none" strike="noStrike" baseline="0" dirty="0">
                <a:solidFill>
                  <a:srgbClr val="000000"/>
                </a:solidFill>
                <a:latin typeface="Houschka Rounded Bold"/>
              </a:rPr>
              <a:t>EBACC FUTURE PROOFS YOUR CHILD’S PROSPECTS</a:t>
            </a:r>
            <a:r>
              <a:rPr lang="en-GB" sz="1800" b="1" dirty="0">
                <a:solidFill>
                  <a:srgbClr val="000000"/>
                </a:solidFill>
                <a:latin typeface="Houschka Rounded Bold"/>
              </a:rPr>
              <a:t> </a:t>
            </a:r>
            <a:endParaRPr lang="en-GB" sz="1800" b="0" i="0" u="none" strike="noStrike" baseline="0" dirty="0">
              <a:solidFill>
                <a:srgbClr val="000000"/>
              </a:solidFill>
              <a:latin typeface="Houschka Rounded Bold"/>
            </a:endParaRPr>
          </a:p>
          <a:p>
            <a:r>
              <a:rPr lang="en-GB" sz="1800" b="0" i="0" u="none" strike="noStrike" baseline="0" dirty="0">
                <a:solidFill>
                  <a:srgbClr val="000000"/>
                </a:solidFill>
                <a:latin typeface="EMUYPT+HelveticaNeue"/>
              </a:rPr>
              <a:t>While your child may not have decided on their future career path yet, choosing the EBacc at GCSE gives them access to a full range of employment options when they leave secondary school and the broad knowledge that employers are looking for. </a:t>
            </a:r>
          </a:p>
          <a:p>
            <a:r>
              <a:rPr lang="en-GB" sz="1800" b="0" i="0" u="none" strike="noStrike" baseline="0" dirty="0">
                <a:solidFill>
                  <a:srgbClr val="000000"/>
                </a:solidFill>
                <a:latin typeface="EMUYPT+HelveticaNeue"/>
              </a:rPr>
              <a:t>If students are thinking of going to university, the EBacc is also often recommended by Britain’s universities.</a:t>
            </a:r>
            <a:endParaRPr lang="en-GB" dirty="0"/>
          </a:p>
        </p:txBody>
      </p:sp>
      <p:sp>
        <p:nvSpPr>
          <p:cNvPr id="4" name="Slide Number Placeholder 3"/>
          <p:cNvSpPr>
            <a:spLocks noGrp="1"/>
          </p:cNvSpPr>
          <p:nvPr>
            <p:ph type="sldNum" sz="quarter" idx="5"/>
          </p:nvPr>
        </p:nvSpPr>
        <p:spPr/>
        <p:txBody>
          <a:bodyPr/>
          <a:lstStyle/>
          <a:p>
            <a:fld id="{2A13CBCF-511C-4EF1-BAA4-0FAAB35379E5}" type="slidenum">
              <a:rPr lang="en-GB" smtClean="0"/>
              <a:t>8</a:t>
            </a:fld>
            <a:endParaRPr lang="en-GB"/>
          </a:p>
        </p:txBody>
      </p:sp>
    </p:spTree>
    <p:extLst>
      <p:ext uri="{BB962C8B-B14F-4D97-AF65-F5344CB8AC3E}">
        <p14:creationId xmlns:p14="http://schemas.microsoft.com/office/powerpoint/2010/main" val="144320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Houschka Rounded Bold"/>
              </a:rPr>
              <a:t>LANGUAGES GIVE YOUNG PEOPLE A COMPETITIVE EDGE</a:t>
            </a:r>
            <a:endParaRPr lang="en-GB" sz="1800" b="0" i="0" u="none" strike="noStrike" baseline="0">
              <a:solidFill>
                <a:srgbClr val="000000"/>
              </a:solidFill>
              <a:latin typeface="EMUYPT+HelveticaNeue"/>
            </a:endParaRPr>
          </a:p>
          <a:p>
            <a:endParaRPr lang="en-GB" sz="1800" b="0" i="0" u="none" strike="noStrike" baseline="0">
              <a:solidFill>
                <a:srgbClr val="000000"/>
              </a:solidFill>
              <a:latin typeface="EMUYPT+HelveticaNeue"/>
            </a:endParaRPr>
          </a:p>
          <a:p>
            <a:r>
              <a:rPr lang="en-GB" sz="1800">
                <a:solidFill>
                  <a:srgbClr val="000000"/>
                </a:solidFill>
                <a:latin typeface="EMUYPT+HelveticaNeue"/>
              </a:rPr>
              <a:t>Current changes to GCSE language specifications mean that a language GCSE qualification will be accessible to an even greater number of students.</a:t>
            </a:r>
            <a:endParaRPr lang="en-GB">
              <a:solidFill>
                <a:srgbClr val="000000"/>
              </a:solidFill>
              <a:latin typeface="Calibri"/>
              <a:ea typeface="Calibri"/>
              <a:cs typeface="Calibri"/>
            </a:endParaRPr>
          </a:p>
          <a:p>
            <a:endParaRPr lang="en-GB" sz="1800">
              <a:latin typeface="EMUYPT+HelveticaNeue"/>
              <a:ea typeface="Calibri"/>
              <a:cs typeface="Calibri"/>
            </a:endParaRPr>
          </a:p>
          <a:p>
            <a:r>
              <a:rPr lang="en-GB" sz="1800">
                <a:latin typeface="EMUYPT+HelveticaNeue"/>
                <a:ea typeface="Calibri"/>
                <a:cs typeface="Calibri"/>
              </a:rPr>
              <a:t>Cognitive development and academic achievement across all subjects (stimulates the brain and improves memory recall and </a:t>
            </a:r>
            <a:r>
              <a:rPr lang="en-GB" sz="1800" err="1">
                <a:latin typeface="EMUYPT+HelveticaNeue"/>
                <a:ea typeface="Calibri"/>
                <a:cs typeface="Calibri"/>
              </a:rPr>
              <a:t>retenion</a:t>
            </a:r>
            <a:r>
              <a:rPr lang="en-GB" sz="1800">
                <a:latin typeface="EMUYPT+HelveticaNeue"/>
                <a:ea typeface="Calibri"/>
                <a:cs typeface="Calibri"/>
              </a:rPr>
              <a:t> and improves non-verbal reasoning skills  - maths), cultural awareness/curiosity and an improved global perspective , communication skills, and career opportunities.  More degree courses and apprenticeship schemes are asking for a language than ever before.  It sets students apart from the competition.</a:t>
            </a:r>
          </a:p>
        </p:txBody>
      </p:sp>
      <p:sp>
        <p:nvSpPr>
          <p:cNvPr id="4" name="Slide Number Placeholder 3"/>
          <p:cNvSpPr>
            <a:spLocks noGrp="1"/>
          </p:cNvSpPr>
          <p:nvPr>
            <p:ph type="sldNum" sz="quarter" idx="5"/>
          </p:nvPr>
        </p:nvSpPr>
        <p:spPr/>
        <p:txBody>
          <a:bodyPr/>
          <a:lstStyle/>
          <a:p>
            <a:fld id="{2A13CBCF-511C-4EF1-BAA4-0FAAB35379E5}" type="slidenum">
              <a:rPr lang="en-GB" smtClean="0"/>
              <a:t>9</a:t>
            </a:fld>
            <a:endParaRPr lang="en-GB"/>
          </a:p>
        </p:txBody>
      </p:sp>
    </p:spTree>
    <p:extLst>
      <p:ext uri="{BB962C8B-B14F-4D97-AF65-F5344CB8AC3E}">
        <p14:creationId xmlns:p14="http://schemas.microsoft.com/office/powerpoint/2010/main" val="369770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p:spPr>
        <p:txBody>
          <a:bodyPr anchor="b">
            <a:normAutofit/>
          </a:bodyPr>
          <a:lstStyle>
            <a:lvl1pPr algn="l">
              <a:defRPr sz="10666"/>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3733"/>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p:spPr>
        <p:txBody>
          <a:bodyPr/>
          <a:lstStyle/>
          <a:p>
            <a:fld id="{965A7A7B-B71A-428D-833F-0F3507A6DB13}" type="datetimeFigureOut">
              <a:rPr lang="en-US" dirty="0"/>
              <a:t>2/10/2026</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624870"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433989" y="4501201"/>
            <a:ext cx="8276022"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87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2/10/2026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5653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2/10/2026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7793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0" name="Rectangle 9">
            <a:extLst>
              <a:ext uri="{FF2B5EF4-FFF2-40B4-BE49-F238E27FC236}">
                <a16:creationId xmlns:a16="http://schemas.microsoft.com/office/drawing/2014/main" id="{04727B71-B4B6-4823-80A1-68C40B475118}"/>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9A6DB05-9FB5-4B07-8675-74C23D4FD89D}"/>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36676" y="548640"/>
            <a:ext cx="7626096" cy="1179576"/>
          </a:xfrm>
        </p:spPr>
        <p:txBody>
          <a:bodyPr>
            <a:normAutofit/>
          </a:bodyPr>
          <a:lstStyle>
            <a:lvl1pPr>
              <a:defRPr sz="5333"/>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2478024"/>
            <a:ext cx="7626096"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36676" y="6356351"/>
            <a:ext cx="2057400" cy="365125"/>
          </a:xfrm>
        </p:spPr>
        <p:txBody>
          <a:bodyPr/>
          <a:lstStyle/>
          <a:p>
            <a:fld id="{5CF65307-640F-4AE7-B0BE-50C709AD86C5}" type="datetimeFigureOut">
              <a:rPr lang="en-US" dirty="0"/>
              <a:t>2/10/2026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6356351"/>
            <a:ext cx="20574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54530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418658" y="4981421"/>
            <a:ext cx="8351217"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374126" y="5118581"/>
            <a:ext cx="109728"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18338" y="640080"/>
            <a:ext cx="8167878" cy="4114800"/>
          </a:xfrm>
        </p:spPr>
        <p:txBody>
          <a:bodyPr anchor="b">
            <a:normAutofit/>
          </a:bodyPr>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0936" y="5102352"/>
            <a:ext cx="7955280" cy="585216"/>
          </a:xfrm>
        </p:spPr>
        <p:txBody>
          <a:bodyPr anchor="ctr">
            <a:normAutofit/>
          </a:bodyPr>
          <a:lstStyle>
            <a:lvl1pPr marL="0" indent="0">
              <a:buNone/>
              <a:defRPr sz="2667">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2/10/2026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2686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03DC8C98-510F-48C9-82B2-9E4F760A68DF}"/>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36676" y="548640"/>
            <a:ext cx="7626096" cy="1179576"/>
          </a:xfrm>
        </p:spPr>
        <p:txBody>
          <a:bodyPr>
            <a:normAutofit/>
          </a:bodyPr>
          <a:lstStyle>
            <a:lvl1pPr>
              <a:defRPr sz="5333"/>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2478024"/>
            <a:ext cx="370332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2478024"/>
            <a:ext cx="370332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6356351"/>
            <a:ext cx="2057400" cy="365125"/>
          </a:xfrm>
        </p:spPr>
        <p:txBody>
          <a:bodyPr/>
          <a:lstStyle/>
          <a:p>
            <a:fld id="{202278E8-5F4B-47D5-A617-8CCDF75D6A33}" type="datetimeFigureOut">
              <a:rPr lang="en-US" dirty="0"/>
              <a:t>2/10/2026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6356351"/>
            <a:ext cx="20574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2386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C3D0D377-28B0-417D-886B-9483AF064975}"/>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548640"/>
            <a:ext cx="7626096" cy="1179576"/>
          </a:xfrm>
        </p:spPr>
        <p:txBody>
          <a:bodyPr>
            <a:normAutofit/>
          </a:bodyPr>
          <a:lstStyle>
            <a:lvl1pPr>
              <a:defRPr sz="5333"/>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836676" y="2372650"/>
            <a:ext cx="3703320" cy="823912"/>
          </a:xfrm>
        </p:spPr>
        <p:txBody>
          <a:bodyPr anchor="b"/>
          <a:lstStyle>
            <a:lvl1pPr marL="0" indent="0">
              <a:buNone/>
              <a:defRPr sz="3200" b="1" cap="none"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836676" y="3203688"/>
            <a:ext cx="3703320" cy="2968512"/>
          </a:xfrm>
        </p:spPr>
        <p:txBody>
          <a:bodyPr/>
          <a:lstStyle>
            <a:lvl1pPr>
              <a:defRPr sz="3200"/>
            </a:lvl1pPr>
            <a:lvl2pPr>
              <a:defRPr sz="2667"/>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759452" y="2372650"/>
            <a:ext cx="3703320" cy="823912"/>
          </a:xfrm>
        </p:spPr>
        <p:txBody>
          <a:bodyPr anchor="b"/>
          <a:lstStyle>
            <a:lvl1pPr marL="0" indent="0">
              <a:buNone/>
              <a:defRPr sz="3200" b="1" cap="none"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759452" y="3203688"/>
            <a:ext cx="3703320" cy="2968511"/>
          </a:xfrm>
        </p:spPr>
        <p:txBody>
          <a:bodyPr/>
          <a:lstStyle>
            <a:lvl1pPr>
              <a:defRPr sz="3200"/>
            </a:lvl1pPr>
            <a:lvl2pPr>
              <a:defRPr sz="2667"/>
            </a:lvl2pPr>
            <a:lvl3pPr>
              <a:defRPr sz="2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836676" y="6356351"/>
            <a:ext cx="2057400" cy="365125"/>
          </a:xfrm>
        </p:spPr>
        <p:txBody>
          <a:bodyPr/>
          <a:lstStyle/>
          <a:p>
            <a:fld id="{16AAFA52-7A21-407F-8339-40DF182D7460}" type="datetimeFigureOut">
              <a:rPr lang="en-US" dirty="0"/>
              <a:t>2/10/2026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6356351"/>
            <a:ext cx="20574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35406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499390" y="1533525"/>
            <a:ext cx="8187797"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456813" y="2971798"/>
            <a:ext cx="9601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809244" y="1938528"/>
            <a:ext cx="7632954" cy="2990088"/>
          </a:xfrm>
        </p:spPr>
        <p:txBody>
          <a:bodyPr>
            <a:normAutofit/>
          </a:bodyPr>
          <a:lstStyle>
            <a:lvl1pPr>
              <a:defRPr sz="72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2/10/2026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6303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2/10/2026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43786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651510" y="1709928"/>
            <a:ext cx="2324862" cy="1709928"/>
          </a:xfrm>
        </p:spPr>
        <p:txBody>
          <a:bodyPr tIns="45720" anchor="t">
            <a:normAutofit/>
          </a:bodyPr>
          <a:lstStyle>
            <a:lvl1pPr>
              <a:lnSpc>
                <a:spcPct val="100000"/>
              </a:lnSpc>
              <a:defRPr sz="4533"/>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3723894" y="1709928"/>
            <a:ext cx="5047488" cy="4096512"/>
          </a:xfrm>
        </p:spPr>
        <p:txBody>
          <a:bodyPr/>
          <a:lstStyle>
            <a:lvl1pPr>
              <a:defRPr sz="3733"/>
            </a:lvl1pPr>
            <a:lvl2pPr>
              <a:defRPr sz="3200"/>
            </a:lvl2pPr>
            <a:lvl3pPr>
              <a:defRPr sz="2667"/>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651510" y="3429000"/>
            <a:ext cx="2324862" cy="2066544"/>
          </a:xfrm>
        </p:spPr>
        <p:txBody>
          <a:bodyP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651510" y="6356351"/>
            <a:ext cx="2057400" cy="365125"/>
          </a:xfrm>
        </p:spPr>
        <p:txBody>
          <a:bodyPr/>
          <a:lstStyle/>
          <a:p>
            <a:fld id="{6E6483A1-31A8-47A2-AB0A-53A7803D5EBF}" type="datetimeFigureOut">
              <a:rPr lang="en-US" dirty="0"/>
              <a:t>2/10/2026</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31156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651510" y="1709928"/>
            <a:ext cx="2324862" cy="1709928"/>
          </a:xfrm>
        </p:spPr>
        <p:txBody>
          <a:bodyPr tIns="45720" anchor="t">
            <a:normAutofit/>
          </a:bodyPr>
          <a:lstStyle>
            <a:lvl1pPr>
              <a:lnSpc>
                <a:spcPct val="100000"/>
              </a:lnSpc>
              <a:defRPr sz="4533"/>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3723894" y="1161288"/>
            <a:ext cx="5047488" cy="4645152"/>
          </a:xfrm>
        </p:spPr>
        <p:txBody>
          <a:bodyPr anchor="t">
            <a:normAutofit/>
          </a:bodyPr>
          <a:lstStyle>
            <a:lvl1pPr marL="0" indent="0">
              <a:buNone/>
              <a:defRPr sz="37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651510" y="3438144"/>
            <a:ext cx="2324862" cy="2057400"/>
          </a:xfrm>
        </p:spPr>
        <p:txBody>
          <a:bodyP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651510" y="6356351"/>
            <a:ext cx="2057400" cy="365125"/>
          </a:xfrm>
        </p:spPr>
        <p:txBody>
          <a:bodyPr/>
          <a:lstStyle/>
          <a:p>
            <a:fld id="{6D8810B9-2C7C-4CAF-99E2-617AE20BA331}" type="datetimeFigureOut">
              <a:rPr lang="en-US" dirty="0"/>
              <a:t>2/10/2026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35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7E93E0A-5177-400C-87C9-C93AF466EC49}" type="datetimeFigureOut">
              <a:rPr lang="en-US" dirty="0"/>
              <a:t>2/10/2026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22410200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hyperlink" Target="https://www.qustodio.com/en/" TargetMode="External"/><Relationship Id="rId4" Type="http://schemas.openxmlformats.org/officeDocument/2006/relationships/hyperlink" Target="https://russelleducationtrust.onlinesafetyhub.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Options@becketkey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Options@becketkeys.or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fontScale="90000"/>
          </a:bodyPr>
          <a:lstStyle/>
          <a:p>
            <a:r>
              <a:rPr lang="en-US" b="1" kern="1200">
                <a:latin typeface="+mj-lt"/>
                <a:ea typeface="+mj-ea"/>
                <a:cs typeface="+mj-cs"/>
              </a:rPr>
              <a:t>GCSE Curriculum Choices Evening</a:t>
            </a:r>
            <a:br>
              <a:rPr lang="en-US" b="1" kern="1200">
                <a:latin typeface="+mj-lt"/>
                <a:ea typeface="+mj-ea"/>
                <a:cs typeface="+mj-cs"/>
              </a:rPr>
            </a:br>
            <a:r>
              <a:rPr lang="en-US" b="1" kern="1200">
                <a:latin typeface="+mj-lt"/>
                <a:ea typeface="+mj-ea"/>
                <a:cs typeface="+mj-cs"/>
              </a:rPr>
              <a:t> at Becket Keys</a:t>
            </a:r>
          </a:p>
        </p:txBody>
      </p:sp>
      <p:sp>
        <p:nvSpPr>
          <p:cNvPr id="4" name="Date Placeholder 3"/>
          <p:cNvSpPr>
            <a:spLocks noGrp="1"/>
          </p:cNvSpPr>
          <p:nvPr>
            <p:ph type="dt" sz="half" idx="10"/>
          </p:nvPr>
        </p:nvSpPr>
        <p:spPr/>
        <p:txBody>
          <a:bodyPr vert="horz" lIns="91440" tIns="45720" rIns="91440" bIns="45720" rtlCol="0" anchor="ctr">
            <a:normAutofit/>
          </a:bodyPr>
          <a:lstStyle/>
          <a:p>
            <a:pPr>
              <a:spcAft>
                <a:spcPts val="600"/>
              </a:spcAft>
            </a:pPr>
            <a:fld id="{C8C31B24-B98B-4010-A35A-506B6AD005BA}" type="datetime4">
              <a:rPr lang="en-US"/>
              <a:pPr>
                <a:spcAft>
                  <a:spcPts val="600"/>
                </a:spcAft>
              </a:pPr>
              <a:t>February 10, 2026</a:t>
            </a:fld>
            <a:endParaRPr lang="en-US"/>
          </a:p>
        </p:txBody>
      </p:sp>
      <p:sp>
        <p:nvSpPr>
          <p:cNvPr id="1033" name="Footer Placeholder 7">
            <a:extLst>
              <a:ext uri="{FF2B5EF4-FFF2-40B4-BE49-F238E27FC236}">
                <a16:creationId xmlns:a16="http://schemas.microsoft.com/office/drawing/2014/main" id="{6BB8AC75-2AEE-465F-DA09-C08E1F4442A9}"/>
              </a:ext>
            </a:extLst>
          </p:cNvPr>
          <p:cNvSpPr>
            <a:spLocks noGrp="1"/>
          </p:cNvSpPr>
          <p:nvPr>
            <p:ph type="ftr" sz="quarter" idx="11"/>
          </p:nvPr>
        </p:nvSpPr>
        <p:spPr/>
        <p:txBody>
          <a:bodyPr/>
          <a:lstStyle/>
          <a:p>
            <a:pPr>
              <a:spcAft>
                <a:spcPts val="600"/>
              </a:spcAft>
            </a:pPr>
            <a:r>
              <a:rPr lang="en-US"/>
              <a:t>
              </a:t>
            </a:r>
          </a:p>
        </p:txBody>
      </p:sp>
      <p:sp>
        <p:nvSpPr>
          <p:cNvPr id="1035" name="Slide Number Placeholder 8">
            <a:extLst>
              <a:ext uri="{FF2B5EF4-FFF2-40B4-BE49-F238E27FC236}">
                <a16:creationId xmlns:a16="http://schemas.microsoft.com/office/drawing/2014/main" id="{4045EF1F-82E9-2AAB-30DA-F227FFC78AE0}"/>
              </a:ext>
            </a:extLst>
          </p:cNvPr>
          <p:cNvSpPr>
            <a:spLocks noGrp="1"/>
          </p:cNvSpPr>
          <p:nvPr>
            <p:ph type="sldNum" sz="quarter" idx="12"/>
          </p:nvPr>
        </p:nvSpPr>
        <p:spPr/>
        <p:txBody>
          <a:bodyPr/>
          <a:lstStyle/>
          <a:p>
            <a:pPr>
              <a:spcAft>
                <a:spcPts val="600"/>
              </a:spcAft>
            </a:pPr>
            <a:fld id="{CC057153-B650-4DEB-B370-79DDCFDCE934}" type="slidenum">
              <a:rPr lang="en-US" dirty="0"/>
              <a:pPr>
                <a:spcAft>
                  <a:spcPts val="600"/>
                </a:spcAft>
              </a:pPr>
              <a:t>1</a:t>
            </a:fld>
            <a:endParaRPr lang="en-US"/>
          </a:p>
        </p:txBody>
      </p:sp>
      <p:sp>
        <p:nvSpPr>
          <p:cNvPr id="5" name="TextBox 4">
            <a:extLst>
              <a:ext uri="{FF2B5EF4-FFF2-40B4-BE49-F238E27FC236}">
                <a16:creationId xmlns:a16="http://schemas.microsoft.com/office/drawing/2014/main" id="{95608897-E83F-5012-D532-52AC67E176C0}"/>
              </a:ext>
            </a:extLst>
          </p:cNvPr>
          <p:cNvSpPr txBox="1"/>
          <p:nvPr/>
        </p:nvSpPr>
        <p:spPr>
          <a:xfrm>
            <a:off x="505206" y="1731455"/>
            <a:ext cx="8166783" cy="204116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3600" b="1" kern="1200" cap="all" baseline="0">
                <a:solidFill>
                  <a:srgbClr val="7030A0"/>
                </a:solidFill>
                <a:latin typeface="+mn-lt"/>
                <a:ea typeface="+mn-ea"/>
                <a:cs typeface="+mn-cs"/>
              </a:rPr>
              <a:t>Please sit together as a family</a:t>
            </a:r>
            <a:endParaRPr lang="en-US" sz="3600" b="1" kern="1200" cap="all" baseline="0">
              <a:solidFill>
                <a:srgbClr val="7030A0"/>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78193" y="3968807"/>
            <a:ext cx="2191642" cy="238434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mage result for choices">
            <a:extLst>
              <a:ext uri="{FF2B5EF4-FFF2-40B4-BE49-F238E27FC236}">
                <a16:creationId xmlns:a16="http://schemas.microsoft.com/office/drawing/2014/main" id="{C0BF3746-B478-77A5-3F73-2B34EC2CB844}"/>
              </a:ext>
            </a:extLst>
          </p:cNvPr>
          <p:cNvPicPr>
            <a:picLocks noChangeAspect="1"/>
          </p:cNvPicPr>
          <p:nvPr/>
        </p:nvPicPr>
        <p:blipFill>
          <a:blip r:embed="rId4"/>
          <a:srcRect l="4590" t="-1058" r="-328"/>
          <a:stretch/>
        </p:blipFill>
        <p:spPr>
          <a:xfrm>
            <a:off x="1055179" y="3970401"/>
            <a:ext cx="3906314" cy="2565714"/>
          </a:xfrm>
          <a:prstGeom prst="rect">
            <a:avLst/>
          </a:prstGeom>
        </p:spPr>
      </p:pic>
    </p:spTree>
    <p:extLst>
      <p:ext uri="{BB962C8B-B14F-4D97-AF65-F5344CB8AC3E}">
        <p14:creationId xmlns:p14="http://schemas.microsoft.com/office/powerpoint/2010/main" val="355915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3"/>
          <a:srcRect l="23773" t="7294" r="20964" b="2787"/>
          <a:stretch/>
        </p:blipFill>
        <p:spPr>
          <a:xfrm>
            <a:off x="992269" y="188640"/>
            <a:ext cx="7159462" cy="6552728"/>
          </a:xfrm>
          <a:prstGeom prst="rect">
            <a:avLst/>
          </a:prstGeom>
        </p:spPr>
      </p:pic>
    </p:spTree>
    <p:extLst>
      <p:ext uri="{BB962C8B-B14F-4D97-AF65-F5344CB8AC3E}">
        <p14:creationId xmlns:p14="http://schemas.microsoft.com/office/powerpoint/2010/main" val="8674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963"/>
            <a:ext cx="4934867" cy="1223821"/>
          </a:xfrm>
        </p:spPr>
        <p:style>
          <a:lnRef idx="1">
            <a:schemeClr val="accent3"/>
          </a:lnRef>
          <a:fillRef idx="2">
            <a:schemeClr val="accent3"/>
          </a:fillRef>
          <a:effectRef idx="1">
            <a:schemeClr val="accent3"/>
          </a:effectRef>
          <a:fontRef idx="minor">
            <a:schemeClr val="dk1"/>
          </a:fontRef>
        </p:style>
        <p:txBody>
          <a:bodyPr/>
          <a:lstStyle/>
          <a:p>
            <a:r>
              <a:rPr lang="en-GB"/>
              <a:t>Core Subjects</a:t>
            </a:r>
          </a:p>
        </p:txBody>
      </p:sp>
      <p:sp>
        <p:nvSpPr>
          <p:cNvPr id="3" name="Content Placeholder 2"/>
          <p:cNvSpPr>
            <a:spLocks noGrp="1"/>
          </p:cNvSpPr>
          <p:nvPr>
            <p:ph idx="1"/>
          </p:nvPr>
        </p:nvSpPr>
        <p:spPr/>
        <p:txBody>
          <a:bodyPr/>
          <a:lstStyle/>
          <a:p>
            <a:pPr marL="109728" indent="0">
              <a:buNone/>
            </a:pP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58277850"/>
              </p:ext>
            </p:extLst>
          </p:nvPr>
        </p:nvGraphicFramePr>
        <p:xfrm>
          <a:off x="490985" y="1947419"/>
          <a:ext cx="7187409" cy="4625411"/>
        </p:xfrm>
        <a:graphic>
          <a:graphicData uri="http://schemas.openxmlformats.org/drawingml/2006/table">
            <a:tbl>
              <a:tblPr firstRow="1" bandRow="1">
                <a:tableStyleId>{5C22544A-7EE6-4342-B048-85BDC9FD1C3A}</a:tableStyleId>
              </a:tblPr>
              <a:tblGrid>
                <a:gridCol w="3947050">
                  <a:extLst>
                    <a:ext uri="{9D8B030D-6E8A-4147-A177-3AD203B41FA5}">
                      <a16:colId xmlns:a16="http://schemas.microsoft.com/office/drawing/2014/main" val="20000"/>
                    </a:ext>
                  </a:extLst>
                </a:gridCol>
                <a:gridCol w="3240359">
                  <a:extLst>
                    <a:ext uri="{9D8B030D-6E8A-4147-A177-3AD203B41FA5}">
                      <a16:colId xmlns:a16="http://schemas.microsoft.com/office/drawing/2014/main" val="20001"/>
                    </a:ext>
                  </a:extLst>
                </a:gridCol>
              </a:tblGrid>
              <a:tr h="562091">
                <a:tc>
                  <a:txBody>
                    <a:bodyPr/>
                    <a:lstStyle/>
                    <a:p>
                      <a:r>
                        <a:rPr lang="en-GB" sz="2400">
                          <a:solidFill>
                            <a:schemeClr val="tx1"/>
                          </a:solidFill>
                        </a:rPr>
                        <a:t>Subject</a:t>
                      </a:r>
                    </a:p>
                  </a:txBody>
                  <a:tcPr>
                    <a:solidFill>
                      <a:schemeClr val="accent3">
                        <a:lumMod val="40000"/>
                        <a:lumOff val="60000"/>
                      </a:schemeClr>
                    </a:solidFill>
                  </a:tcPr>
                </a:tc>
                <a:tc>
                  <a:txBody>
                    <a:bodyPr/>
                    <a:lstStyle/>
                    <a:p>
                      <a:r>
                        <a:rPr lang="en-GB" sz="2400">
                          <a:solidFill>
                            <a:schemeClr val="tx1"/>
                          </a:solidFill>
                        </a:rPr>
                        <a:t>Lessons per week</a:t>
                      </a:r>
                    </a:p>
                  </a:txBody>
                  <a:tcPr>
                    <a:solidFill>
                      <a:schemeClr val="accent3">
                        <a:lumMod val="40000"/>
                        <a:lumOff val="60000"/>
                      </a:schemeClr>
                    </a:solidFill>
                  </a:tcPr>
                </a:tc>
                <a:extLst>
                  <a:ext uri="{0D108BD9-81ED-4DB2-BD59-A6C34878D82A}">
                    <a16:rowId xmlns:a16="http://schemas.microsoft.com/office/drawing/2014/main" val="10000"/>
                  </a:ext>
                </a:extLst>
              </a:tr>
              <a:tr h="977559">
                <a:tc>
                  <a:txBody>
                    <a:bodyPr/>
                    <a:lstStyle/>
                    <a:p>
                      <a:r>
                        <a:rPr lang="en-GB" sz="2400"/>
                        <a:t>English (GCSE Language and GCSE</a:t>
                      </a:r>
                      <a:r>
                        <a:rPr lang="en-GB" sz="2400" baseline="0"/>
                        <a:t> Literature)</a:t>
                      </a:r>
                      <a:endParaRPr lang="en-GB" sz="2400"/>
                    </a:p>
                  </a:txBody>
                  <a:tcPr>
                    <a:solidFill>
                      <a:schemeClr val="accent1">
                        <a:lumMod val="60000"/>
                        <a:lumOff val="40000"/>
                      </a:schemeClr>
                    </a:solidFill>
                  </a:tcPr>
                </a:tc>
                <a:tc>
                  <a:txBody>
                    <a:bodyPr/>
                    <a:lstStyle/>
                    <a:p>
                      <a:r>
                        <a:rPr lang="en-US" sz="2400"/>
                        <a:t>5</a:t>
                      </a:r>
                      <a:endParaRPr lang="en-GB" sz="2400"/>
                    </a:p>
                  </a:txBody>
                  <a:tcPr>
                    <a:solidFill>
                      <a:schemeClr val="accent3">
                        <a:lumMod val="40000"/>
                        <a:lumOff val="60000"/>
                      </a:schemeClr>
                    </a:solidFill>
                  </a:tcPr>
                </a:tc>
                <a:extLst>
                  <a:ext uri="{0D108BD9-81ED-4DB2-BD59-A6C34878D82A}">
                    <a16:rowId xmlns:a16="http://schemas.microsoft.com/office/drawing/2014/main" val="10001"/>
                  </a:ext>
                </a:extLst>
              </a:tr>
              <a:tr h="565162">
                <a:tc>
                  <a:txBody>
                    <a:bodyPr/>
                    <a:lstStyle/>
                    <a:p>
                      <a:r>
                        <a:rPr lang="en-GB" sz="2400"/>
                        <a:t>Mathematics</a:t>
                      </a:r>
                    </a:p>
                  </a:txBody>
                  <a:tcPr>
                    <a:solidFill>
                      <a:schemeClr val="accent1">
                        <a:lumMod val="60000"/>
                        <a:lumOff val="40000"/>
                      </a:schemeClr>
                    </a:solidFill>
                  </a:tcPr>
                </a:tc>
                <a:tc>
                  <a:txBody>
                    <a:bodyPr/>
                    <a:lstStyle/>
                    <a:p>
                      <a:r>
                        <a:rPr lang="en-US" sz="2400"/>
                        <a:t>4</a:t>
                      </a:r>
                      <a:endParaRPr lang="en-GB" sz="2400"/>
                    </a:p>
                  </a:txBody>
                  <a:tcPr>
                    <a:solidFill>
                      <a:schemeClr val="accent3">
                        <a:lumMod val="40000"/>
                        <a:lumOff val="60000"/>
                      </a:schemeClr>
                    </a:solidFill>
                  </a:tcPr>
                </a:tc>
                <a:extLst>
                  <a:ext uri="{0D108BD9-81ED-4DB2-BD59-A6C34878D82A}">
                    <a16:rowId xmlns:a16="http://schemas.microsoft.com/office/drawing/2014/main" val="10002"/>
                  </a:ext>
                </a:extLst>
              </a:tr>
              <a:tr h="257160">
                <a:tc>
                  <a:txBody>
                    <a:bodyPr/>
                    <a:lstStyle/>
                    <a:p>
                      <a:r>
                        <a:rPr lang="en-GB" sz="2400" baseline="0"/>
                        <a:t>Science</a:t>
                      </a:r>
                      <a:endParaRPr lang="en-GB" sz="2400"/>
                    </a:p>
                  </a:txBody>
                  <a:tcPr>
                    <a:solidFill>
                      <a:schemeClr val="accent1">
                        <a:lumMod val="60000"/>
                        <a:lumOff val="40000"/>
                      </a:schemeClr>
                    </a:solidFill>
                  </a:tcPr>
                </a:tc>
                <a:tc>
                  <a:txBody>
                    <a:bodyPr/>
                    <a:lstStyle/>
                    <a:p>
                      <a:r>
                        <a:rPr lang="en-GB" sz="2400"/>
                        <a:t>6</a:t>
                      </a:r>
                    </a:p>
                    <a:p>
                      <a:endParaRPr lang="en-GB" sz="2400"/>
                    </a:p>
                  </a:txBody>
                  <a:tcPr>
                    <a:solidFill>
                      <a:schemeClr val="accent3">
                        <a:lumMod val="40000"/>
                        <a:lumOff val="60000"/>
                      </a:schemeClr>
                    </a:solidFill>
                  </a:tcPr>
                </a:tc>
                <a:extLst>
                  <a:ext uri="{0D108BD9-81ED-4DB2-BD59-A6C34878D82A}">
                    <a16:rowId xmlns:a16="http://schemas.microsoft.com/office/drawing/2014/main" val="10003"/>
                  </a:ext>
                </a:extLst>
              </a:tr>
              <a:tr h="50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Core 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(no qualification)</a:t>
                      </a:r>
                    </a:p>
                    <a:p>
                      <a:endParaRPr lang="en-GB" sz="2400"/>
                    </a:p>
                  </a:txBody>
                  <a:tcPr>
                    <a:solidFill>
                      <a:schemeClr val="accent1">
                        <a:lumMod val="60000"/>
                        <a:lumOff val="40000"/>
                      </a:schemeClr>
                    </a:solidFill>
                  </a:tcPr>
                </a:tc>
                <a:tc>
                  <a:txBody>
                    <a:bodyPr/>
                    <a:lstStyle/>
                    <a:p>
                      <a:r>
                        <a:rPr lang="en-US" sz="2400"/>
                        <a:t>2</a:t>
                      </a:r>
                      <a:endParaRPr lang="en-GB" sz="2400"/>
                    </a:p>
                  </a:txBody>
                  <a:tcPr>
                    <a:solidFill>
                      <a:schemeClr val="accent3">
                        <a:lumMod val="40000"/>
                        <a:lumOff val="60000"/>
                      </a:schemeClr>
                    </a:solidFill>
                  </a:tcPr>
                </a:tc>
                <a:extLst>
                  <a:ext uri="{0D108BD9-81ED-4DB2-BD59-A6C34878D82A}">
                    <a16:rowId xmlns:a16="http://schemas.microsoft.com/office/drawing/2014/main" val="1959387758"/>
                  </a:ext>
                </a:extLst>
              </a:tr>
              <a:tr h="508919">
                <a:tc>
                  <a:txBody>
                    <a:bodyPr/>
                    <a:lstStyle/>
                    <a:p>
                      <a:r>
                        <a:rPr lang="en-GB" sz="2400"/>
                        <a:t>PSHE</a:t>
                      </a:r>
                    </a:p>
                  </a:txBody>
                  <a:tcPr>
                    <a:solidFill>
                      <a:schemeClr val="accent1">
                        <a:lumMod val="60000"/>
                        <a:lumOff val="40000"/>
                      </a:schemeClr>
                    </a:solidFill>
                  </a:tcPr>
                </a:tc>
                <a:tc>
                  <a:txBody>
                    <a:bodyPr/>
                    <a:lstStyle/>
                    <a:p>
                      <a:r>
                        <a:rPr lang="en-US" sz="2400"/>
                        <a:t>1</a:t>
                      </a:r>
                      <a:endParaRPr lang="en-GB" sz="2400"/>
                    </a:p>
                  </a:txBody>
                  <a:tcPr>
                    <a:solidFill>
                      <a:schemeClr val="accent3">
                        <a:lumMod val="40000"/>
                        <a:lumOff val="60000"/>
                      </a:schemeClr>
                    </a:solidFill>
                  </a:tcPr>
                </a:tc>
                <a:extLst>
                  <a:ext uri="{0D108BD9-81ED-4DB2-BD59-A6C34878D82A}">
                    <a16:rowId xmlns:a16="http://schemas.microsoft.com/office/drawing/2014/main" val="578488361"/>
                  </a:ext>
                </a:extLst>
              </a:tr>
            </a:tbl>
          </a:graphicData>
        </a:graphic>
      </p:graphicFrame>
      <p:pic>
        <p:nvPicPr>
          <p:cNvPr id="7" name="Picture 2">
            <a:extLst>
              <a:ext uri="{FF2B5EF4-FFF2-40B4-BE49-F238E27FC236}">
                <a16:creationId xmlns:a16="http://schemas.microsoft.com/office/drawing/2014/main" id="{DA4F919B-D5C5-AC41-89B0-B7E4B29F85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38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1815"/>
            <a:ext cx="6521112" cy="10729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a:t>Compulsory Subjects</a:t>
            </a:r>
          </a:p>
        </p:txBody>
      </p:sp>
      <p:sp>
        <p:nvSpPr>
          <p:cNvPr id="3" name="Content Placeholder 2"/>
          <p:cNvSpPr>
            <a:spLocks noGrp="1"/>
          </p:cNvSpPr>
          <p:nvPr>
            <p:ph idx="1"/>
          </p:nvPr>
        </p:nvSpPr>
        <p:spPr/>
        <p:txBody>
          <a:bodyPr/>
          <a:lstStyle/>
          <a:p>
            <a:pPr marL="109728" indent="0">
              <a:buNone/>
            </a:pP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672965188"/>
              </p:ext>
            </p:extLst>
          </p:nvPr>
        </p:nvGraphicFramePr>
        <p:xfrm>
          <a:off x="179512" y="2218053"/>
          <a:ext cx="8229600" cy="4325113"/>
        </p:xfrm>
        <a:graphic>
          <a:graphicData uri="http://schemas.openxmlformats.org/drawingml/2006/table">
            <a:tbl>
              <a:tblPr firstRow="1" bandRow="1">
                <a:tableStyleId>{5C22544A-7EE6-4342-B048-85BDC9FD1C3A}</a:tableStyleId>
              </a:tblPr>
              <a:tblGrid>
                <a:gridCol w="4519381">
                  <a:extLst>
                    <a:ext uri="{9D8B030D-6E8A-4147-A177-3AD203B41FA5}">
                      <a16:colId xmlns:a16="http://schemas.microsoft.com/office/drawing/2014/main" val="20000"/>
                    </a:ext>
                  </a:extLst>
                </a:gridCol>
                <a:gridCol w="3710219">
                  <a:extLst>
                    <a:ext uri="{9D8B030D-6E8A-4147-A177-3AD203B41FA5}">
                      <a16:colId xmlns:a16="http://schemas.microsoft.com/office/drawing/2014/main" val="20001"/>
                    </a:ext>
                  </a:extLst>
                </a:gridCol>
              </a:tblGrid>
              <a:tr h="597345">
                <a:tc>
                  <a:txBody>
                    <a:bodyPr/>
                    <a:lstStyle/>
                    <a:p>
                      <a:r>
                        <a:rPr lang="en-GB" sz="2400">
                          <a:solidFill>
                            <a:schemeClr val="tx1"/>
                          </a:solidFill>
                        </a:rPr>
                        <a:t>Subject</a:t>
                      </a:r>
                    </a:p>
                  </a:txBody>
                  <a:tcPr>
                    <a:solidFill>
                      <a:schemeClr val="accent3">
                        <a:lumMod val="40000"/>
                        <a:lumOff val="60000"/>
                      </a:schemeClr>
                    </a:solidFill>
                  </a:tcPr>
                </a:tc>
                <a:tc>
                  <a:txBody>
                    <a:bodyPr/>
                    <a:lstStyle/>
                    <a:p>
                      <a:r>
                        <a:rPr lang="en-GB" sz="2400">
                          <a:solidFill>
                            <a:schemeClr val="tx1"/>
                          </a:solidFill>
                        </a:rPr>
                        <a:t>Lessons per week</a:t>
                      </a:r>
                    </a:p>
                  </a:txBody>
                  <a:tcPr>
                    <a:solidFill>
                      <a:schemeClr val="accent3">
                        <a:lumMod val="40000"/>
                        <a:lumOff val="60000"/>
                      </a:schemeClr>
                    </a:solidFill>
                  </a:tcPr>
                </a:tc>
                <a:extLst>
                  <a:ext uri="{0D108BD9-81ED-4DB2-BD59-A6C34878D82A}">
                    <a16:rowId xmlns:a16="http://schemas.microsoft.com/office/drawing/2014/main" val="10000"/>
                  </a:ext>
                </a:extLst>
              </a:tr>
              <a:tr h="600608">
                <a:tc>
                  <a:txBody>
                    <a:bodyPr/>
                    <a:lstStyle/>
                    <a:p>
                      <a:r>
                        <a:rPr lang="en-GB" sz="2400"/>
                        <a:t>Religion and Philosophy </a:t>
                      </a:r>
                    </a:p>
                  </a:txBody>
                  <a:tcPr>
                    <a:solidFill>
                      <a:schemeClr val="accent1">
                        <a:lumMod val="60000"/>
                        <a:lumOff val="40000"/>
                      </a:schemeClr>
                    </a:solidFill>
                  </a:tcPr>
                </a:tc>
                <a:tc>
                  <a:txBody>
                    <a:bodyPr/>
                    <a:lstStyle/>
                    <a:p>
                      <a:r>
                        <a:rPr lang="en-GB" sz="2400"/>
                        <a:t>3</a:t>
                      </a:r>
                    </a:p>
                  </a:txBody>
                  <a:tcPr>
                    <a:solidFill>
                      <a:schemeClr val="accent3">
                        <a:lumMod val="40000"/>
                        <a:lumOff val="60000"/>
                      </a:schemeClr>
                    </a:solidFill>
                  </a:tcPr>
                </a:tc>
                <a:extLst>
                  <a:ext uri="{0D108BD9-81ED-4DB2-BD59-A6C34878D82A}">
                    <a16:rowId xmlns:a16="http://schemas.microsoft.com/office/drawing/2014/main" val="10002"/>
                  </a:ext>
                </a:extLst>
              </a:tr>
              <a:tr h="600608">
                <a:tc>
                  <a:txBody>
                    <a:bodyPr/>
                    <a:lstStyle/>
                    <a:p>
                      <a:r>
                        <a:rPr lang="en-GB" sz="2400"/>
                        <a:t>History OR Geography </a:t>
                      </a:r>
                    </a:p>
                  </a:txBody>
                  <a:tcPr>
                    <a:solidFill>
                      <a:schemeClr val="accent1">
                        <a:lumMod val="60000"/>
                        <a:lumOff val="40000"/>
                      </a:schemeClr>
                    </a:solidFill>
                  </a:tcPr>
                </a:tc>
                <a:tc>
                  <a:txBody>
                    <a:bodyPr/>
                    <a:lstStyle/>
                    <a:p>
                      <a:r>
                        <a:rPr lang="en-GB" sz="2400"/>
                        <a:t>3</a:t>
                      </a:r>
                    </a:p>
                  </a:txBody>
                  <a:tcPr>
                    <a:solidFill>
                      <a:schemeClr val="accent3">
                        <a:lumMod val="40000"/>
                        <a:lumOff val="60000"/>
                      </a:schemeClr>
                    </a:solidFill>
                  </a:tcPr>
                </a:tc>
                <a:extLst>
                  <a:ext uri="{0D108BD9-81ED-4DB2-BD59-A6C34878D82A}">
                    <a16:rowId xmlns:a16="http://schemas.microsoft.com/office/drawing/2014/main" val="799628752"/>
                  </a:ext>
                </a:extLst>
              </a:tr>
              <a:tr h="1263276">
                <a:tc>
                  <a:txBody>
                    <a:bodyPr/>
                    <a:lstStyle/>
                    <a:p>
                      <a:r>
                        <a:rPr lang="en-GB" sz="2400"/>
                        <a:t>Spanish</a:t>
                      </a:r>
                      <a:r>
                        <a:rPr lang="en-GB" sz="2400" baseline="0"/>
                        <a:t> OR Mandarin</a:t>
                      </a:r>
                    </a:p>
                    <a:p>
                      <a:r>
                        <a:rPr lang="en-GB" sz="2400" baseline="0"/>
                        <a:t>(OR Hospitality and Catering with French)</a:t>
                      </a:r>
                      <a:endParaRPr lang="en-GB" sz="2400"/>
                    </a:p>
                  </a:txBody>
                  <a:tcPr>
                    <a:solidFill>
                      <a:schemeClr val="accent1">
                        <a:lumMod val="60000"/>
                        <a:lumOff val="40000"/>
                      </a:schemeClr>
                    </a:solidFill>
                  </a:tcPr>
                </a:tc>
                <a:tc>
                  <a:txBody>
                    <a:bodyPr/>
                    <a:lstStyle/>
                    <a:p>
                      <a:r>
                        <a:rPr lang="en-GB" sz="2400"/>
                        <a:t>3</a:t>
                      </a:r>
                    </a:p>
                  </a:txBody>
                  <a:tcPr>
                    <a:solidFill>
                      <a:schemeClr val="accent3">
                        <a:lumMod val="40000"/>
                        <a:lumOff val="60000"/>
                      </a:schemeClr>
                    </a:solidFill>
                  </a:tcPr>
                </a:tc>
                <a:extLst>
                  <a:ext uri="{0D108BD9-81ED-4DB2-BD59-A6C34878D82A}">
                    <a16:rowId xmlns:a16="http://schemas.microsoft.com/office/drawing/2014/main" val="10003"/>
                  </a:ext>
                </a:extLst>
              </a:tr>
              <a:tr h="1263276">
                <a:tc>
                  <a:txBody>
                    <a:bodyPr/>
                    <a:lstStyle/>
                    <a:p>
                      <a:r>
                        <a:rPr lang="en-US" sz="2400"/>
                        <a:t>Other ‘free choice’ subjects </a:t>
                      </a:r>
                      <a:endParaRPr lang="en-GB" sz="2400"/>
                    </a:p>
                  </a:txBody>
                  <a:tcPr>
                    <a:solidFill>
                      <a:schemeClr val="accent1">
                        <a:lumMod val="60000"/>
                        <a:lumOff val="40000"/>
                      </a:schemeClr>
                    </a:solidFill>
                  </a:tcPr>
                </a:tc>
                <a:tc>
                  <a:txBody>
                    <a:bodyPr/>
                    <a:lstStyle/>
                    <a:p>
                      <a:r>
                        <a:rPr lang="en-US" sz="2400"/>
                        <a:t>3</a:t>
                      </a:r>
                      <a:endParaRPr lang="en-GB" sz="2400"/>
                    </a:p>
                  </a:txBody>
                  <a:tcPr>
                    <a:solidFill>
                      <a:schemeClr val="accent3">
                        <a:lumMod val="40000"/>
                        <a:lumOff val="60000"/>
                      </a:schemeClr>
                    </a:solidFill>
                  </a:tcPr>
                </a:tc>
                <a:extLst>
                  <a:ext uri="{0D108BD9-81ED-4DB2-BD59-A6C34878D82A}">
                    <a16:rowId xmlns:a16="http://schemas.microsoft.com/office/drawing/2014/main" val="1523829650"/>
                  </a:ext>
                </a:extLst>
              </a:tr>
            </a:tbl>
          </a:graphicData>
        </a:graphic>
      </p:graphicFrame>
      <p:pic>
        <p:nvPicPr>
          <p:cNvPr id="7" name="Picture 2">
            <a:extLst>
              <a:ext uri="{FF2B5EF4-FFF2-40B4-BE49-F238E27FC236}">
                <a16:creationId xmlns:a16="http://schemas.microsoft.com/office/drawing/2014/main" id="{DA4F919B-D5C5-AC41-89B0-B7E4B29F85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02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335016" cy="3744416"/>
          </a:xfrm>
        </p:spPr>
        <p:txBody>
          <a:bodyPr>
            <a:normAutofit fontScale="85000" lnSpcReduction="20000"/>
          </a:bodyPr>
          <a:lstStyle/>
          <a:p>
            <a:endParaRPr lang="en-GB"/>
          </a:p>
          <a:p>
            <a:endParaRPr lang="en-GB"/>
          </a:p>
          <a:p>
            <a:endParaRPr lang="en-GB"/>
          </a:p>
          <a:p>
            <a:r>
              <a:rPr lang="en-GB"/>
              <a:t>Compulsory subjects =  8/9 GCSEs</a:t>
            </a:r>
          </a:p>
          <a:p>
            <a:pPr marL="109728" indent="0">
              <a:buNone/>
            </a:pPr>
            <a:endParaRPr lang="en-GB"/>
          </a:p>
          <a:p>
            <a:r>
              <a:rPr lang="en-GB"/>
              <a:t>One further subject to be chosen </a:t>
            </a:r>
          </a:p>
          <a:p>
            <a:pPr marL="109728" indent="0">
              <a:buNone/>
            </a:pPr>
            <a:endParaRPr lang="en-GB"/>
          </a:p>
          <a:p>
            <a:r>
              <a:rPr lang="en-GB"/>
              <a:t>Students will gain 9 or 10 GCSEs in total. </a:t>
            </a:r>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6" name="Picture 2">
            <a:extLst>
              <a:ext uri="{FF2B5EF4-FFF2-40B4-BE49-F238E27FC236}">
                <a16:creationId xmlns:a16="http://schemas.microsoft.com/office/drawing/2014/main" id="{A92850CC-4FF9-6A4E-A45D-63563BF84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6233767" y="3503663"/>
            <a:ext cx="3035250" cy="3035250"/>
          </a:xfrm>
          <a:prstGeom prst="rect">
            <a:avLst/>
          </a:prstGeom>
        </p:spPr>
      </p:pic>
    </p:spTree>
    <p:extLst>
      <p:ext uri="{BB962C8B-B14F-4D97-AF65-F5344CB8AC3E}">
        <p14:creationId xmlns:p14="http://schemas.microsoft.com/office/powerpoint/2010/main" val="217956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3579984"/>
              </p:ext>
            </p:extLst>
          </p:nvPr>
        </p:nvGraphicFramePr>
        <p:xfrm>
          <a:off x="323528" y="764704"/>
          <a:ext cx="8568952" cy="600198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419957373"/>
                    </a:ext>
                  </a:extLst>
                </a:gridCol>
                <a:gridCol w="2664296">
                  <a:extLst>
                    <a:ext uri="{9D8B030D-6E8A-4147-A177-3AD203B41FA5}">
                      <a16:colId xmlns:a16="http://schemas.microsoft.com/office/drawing/2014/main" val="1345879248"/>
                    </a:ext>
                  </a:extLst>
                </a:gridCol>
                <a:gridCol w="2520280">
                  <a:extLst>
                    <a:ext uri="{9D8B030D-6E8A-4147-A177-3AD203B41FA5}">
                      <a16:colId xmlns:a16="http://schemas.microsoft.com/office/drawing/2014/main" val="1469085911"/>
                    </a:ext>
                  </a:extLst>
                </a:gridCol>
                <a:gridCol w="1656184">
                  <a:extLst>
                    <a:ext uri="{9D8B030D-6E8A-4147-A177-3AD203B41FA5}">
                      <a16:colId xmlns:a16="http://schemas.microsoft.com/office/drawing/2014/main" val="272258472"/>
                    </a:ext>
                  </a:extLst>
                </a:gridCol>
              </a:tblGrid>
              <a:tr h="1130252">
                <a:tc>
                  <a:txBody>
                    <a:bodyPr/>
                    <a:lstStyle/>
                    <a:p>
                      <a:r>
                        <a:rPr lang="en-GB" sz="2800"/>
                        <a:t>Core</a:t>
                      </a:r>
                      <a:r>
                        <a:rPr lang="en-GB" sz="2800" baseline="0"/>
                        <a:t> Subjects </a:t>
                      </a:r>
                      <a:endParaRPr lang="en-GB" sz="2800"/>
                    </a:p>
                  </a:txBody>
                  <a:tcPr/>
                </a:tc>
                <a:tc>
                  <a:txBody>
                    <a:bodyPr/>
                    <a:lstStyle/>
                    <a:p>
                      <a:r>
                        <a:rPr lang="en-GB" sz="2800"/>
                        <a:t>One of </a:t>
                      </a:r>
                    </a:p>
                    <a:p>
                      <a:r>
                        <a:rPr lang="en-GB" sz="2800"/>
                        <a:t>(Humanities)</a:t>
                      </a:r>
                    </a:p>
                  </a:txBody>
                  <a:tcPr/>
                </a:tc>
                <a:tc>
                  <a:txBody>
                    <a:bodyPr/>
                    <a:lstStyle/>
                    <a:p>
                      <a:r>
                        <a:rPr lang="en-GB" sz="2800"/>
                        <a:t>One of </a:t>
                      </a:r>
                      <a:r>
                        <a:rPr lang="en-GB" sz="2800" baseline="0"/>
                        <a:t> </a:t>
                      </a:r>
                    </a:p>
                    <a:p>
                      <a:r>
                        <a:rPr lang="en-GB" sz="2800" baseline="0"/>
                        <a:t>(Languages)</a:t>
                      </a:r>
                      <a:endParaRPr lang="en-GB" sz="2800"/>
                    </a:p>
                  </a:txBody>
                  <a:tcPr/>
                </a:tc>
                <a:tc>
                  <a:txBody>
                    <a:bodyPr/>
                    <a:lstStyle/>
                    <a:p>
                      <a:r>
                        <a:rPr lang="en-GB" sz="2800"/>
                        <a:t>Plus</a:t>
                      </a:r>
                      <a:r>
                        <a:rPr lang="en-GB" sz="2800" baseline="0"/>
                        <a:t> </a:t>
                      </a:r>
                      <a:endParaRPr lang="en-GB" sz="2800"/>
                    </a:p>
                  </a:txBody>
                  <a:tcPr/>
                </a:tc>
                <a:extLst>
                  <a:ext uri="{0D108BD9-81ED-4DB2-BD59-A6C34878D82A}">
                    <a16:rowId xmlns:a16="http://schemas.microsoft.com/office/drawing/2014/main" val="4064501030"/>
                  </a:ext>
                </a:extLst>
              </a:tr>
              <a:tr h="1130252">
                <a:tc>
                  <a:txBody>
                    <a:bodyPr/>
                    <a:lstStyle/>
                    <a:p>
                      <a:r>
                        <a:rPr lang="en-GB" sz="2800"/>
                        <a:t>English </a:t>
                      </a:r>
                    </a:p>
                  </a:txBody>
                  <a:tcPr/>
                </a:tc>
                <a:tc>
                  <a:txBody>
                    <a:bodyPr/>
                    <a:lstStyle/>
                    <a:p>
                      <a:r>
                        <a:rPr lang="en-GB" sz="2800"/>
                        <a:t>History</a:t>
                      </a:r>
                    </a:p>
                  </a:txBody>
                  <a:tcPr/>
                </a:tc>
                <a:tc>
                  <a:txBody>
                    <a:bodyPr/>
                    <a:lstStyle/>
                    <a:p>
                      <a:r>
                        <a:rPr lang="en-GB" sz="2800"/>
                        <a:t>Spanish </a:t>
                      </a:r>
                    </a:p>
                  </a:txBody>
                  <a:tcPr/>
                </a:tc>
                <a:tc>
                  <a:txBody>
                    <a:bodyPr/>
                    <a:lstStyle/>
                    <a:p>
                      <a:r>
                        <a:rPr lang="en-GB" sz="2800"/>
                        <a:t>One Free choice </a:t>
                      </a:r>
                    </a:p>
                  </a:txBody>
                  <a:tcPr/>
                </a:tc>
                <a:extLst>
                  <a:ext uri="{0D108BD9-81ED-4DB2-BD59-A6C34878D82A}">
                    <a16:rowId xmlns:a16="http://schemas.microsoft.com/office/drawing/2014/main" val="4047245510"/>
                  </a:ext>
                </a:extLst>
              </a:tr>
              <a:tr h="619816">
                <a:tc>
                  <a:txBody>
                    <a:bodyPr/>
                    <a:lstStyle/>
                    <a:p>
                      <a:r>
                        <a:rPr lang="en-GB" sz="2800"/>
                        <a:t>Maths</a:t>
                      </a:r>
                    </a:p>
                  </a:txBody>
                  <a:tcPr/>
                </a:tc>
                <a:tc>
                  <a:txBody>
                    <a:bodyPr/>
                    <a:lstStyle/>
                    <a:p>
                      <a:r>
                        <a:rPr lang="en-GB" sz="2800"/>
                        <a:t>Or </a:t>
                      </a:r>
                    </a:p>
                  </a:txBody>
                  <a:tcPr/>
                </a:tc>
                <a:tc>
                  <a:txBody>
                    <a:bodyPr/>
                    <a:lstStyle/>
                    <a:p>
                      <a:r>
                        <a:rPr lang="en-GB" sz="2800"/>
                        <a:t>Or</a:t>
                      </a:r>
                      <a:r>
                        <a:rPr lang="en-GB" sz="2800" baseline="0"/>
                        <a:t> </a:t>
                      </a:r>
                    </a:p>
                  </a:txBody>
                  <a:tcPr/>
                </a:tc>
                <a:tc>
                  <a:txBody>
                    <a:bodyPr/>
                    <a:lstStyle/>
                    <a:p>
                      <a:endParaRPr lang="en-GB" sz="2800"/>
                    </a:p>
                  </a:txBody>
                  <a:tcPr/>
                </a:tc>
                <a:extLst>
                  <a:ext uri="{0D108BD9-81ED-4DB2-BD59-A6C34878D82A}">
                    <a16:rowId xmlns:a16="http://schemas.microsoft.com/office/drawing/2014/main" val="831780364"/>
                  </a:ext>
                </a:extLst>
              </a:tr>
              <a:tr h="619816">
                <a:tc>
                  <a:txBody>
                    <a:bodyPr/>
                    <a:lstStyle/>
                    <a:p>
                      <a:r>
                        <a:rPr lang="en-GB" sz="2800"/>
                        <a:t>Science</a:t>
                      </a:r>
                    </a:p>
                  </a:txBody>
                  <a:tcPr/>
                </a:tc>
                <a:tc>
                  <a:txBody>
                    <a:bodyPr/>
                    <a:lstStyle/>
                    <a:p>
                      <a:r>
                        <a:rPr lang="en-GB" sz="2800"/>
                        <a:t>Geography </a:t>
                      </a:r>
                    </a:p>
                  </a:txBody>
                  <a:tcPr/>
                </a:tc>
                <a:tc>
                  <a:txBody>
                    <a:bodyPr/>
                    <a:lstStyle/>
                    <a:p>
                      <a:r>
                        <a:rPr lang="en-GB" sz="2800"/>
                        <a:t>Mandarin </a:t>
                      </a:r>
                    </a:p>
                  </a:txBody>
                  <a:tcPr/>
                </a:tc>
                <a:tc>
                  <a:txBody>
                    <a:bodyPr/>
                    <a:lstStyle/>
                    <a:p>
                      <a:endParaRPr lang="en-GB" sz="2800"/>
                    </a:p>
                  </a:txBody>
                  <a:tcPr/>
                </a:tc>
                <a:extLst>
                  <a:ext uri="{0D108BD9-81ED-4DB2-BD59-A6C34878D82A}">
                    <a16:rowId xmlns:a16="http://schemas.microsoft.com/office/drawing/2014/main" val="3770112555"/>
                  </a:ext>
                </a:extLst>
              </a:tr>
              <a:tr h="619816">
                <a:tc>
                  <a:txBody>
                    <a:bodyPr/>
                    <a:lstStyle/>
                    <a:p>
                      <a:r>
                        <a:rPr lang="en-GB" sz="2800"/>
                        <a:t>RP </a:t>
                      </a:r>
                    </a:p>
                  </a:txBody>
                  <a:tcPr/>
                </a:tc>
                <a:tc>
                  <a:txBody>
                    <a:bodyPr/>
                    <a:lstStyle/>
                    <a:p>
                      <a:endParaRPr lang="en-GB" sz="2800"/>
                    </a:p>
                  </a:txBody>
                  <a:tcPr/>
                </a:tc>
                <a:tc>
                  <a:txBody>
                    <a:bodyPr/>
                    <a:lstStyle/>
                    <a:p>
                      <a:r>
                        <a:rPr lang="en-GB" sz="2800"/>
                        <a:t>Or</a:t>
                      </a:r>
                    </a:p>
                  </a:txBody>
                  <a:tcPr/>
                </a:tc>
                <a:tc>
                  <a:txBody>
                    <a:bodyPr/>
                    <a:lstStyle/>
                    <a:p>
                      <a:endParaRPr lang="en-GB" sz="2800"/>
                    </a:p>
                  </a:txBody>
                  <a:tcPr/>
                </a:tc>
                <a:extLst>
                  <a:ext uri="{0D108BD9-81ED-4DB2-BD59-A6C34878D82A}">
                    <a16:rowId xmlns:a16="http://schemas.microsoft.com/office/drawing/2014/main" val="3203641211"/>
                  </a:ext>
                </a:extLst>
              </a:tr>
              <a:tr h="1640689">
                <a:tc>
                  <a:txBody>
                    <a:bodyPr/>
                    <a:lstStyle/>
                    <a:p>
                      <a:r>
                        <a:rPr lang="en-GB" sz="2800"/>
                        <a:t>Core PE</a:t>
                      </a:r>
                    </a:p>
                  </a:txBody>
                  <a:tcPr/>
                </a:tc>
                <a:tc>
                  <a:txBody>
                    <a:bodyPr/>
                    <a:lstStyle/>
                    <a:p>
                      <a:endParaRPr lang="en-GB" sz="2800"/>
                    </a:p>
                  </a:txBody>
                  <a:tcPr/>
                </a:tc>
                <a:tc>
                  <a:txBody>
                    <a:bodyPr/>
                    <a:lstStyle/>
                    <a:p>
                      <a:r>
                        <a:rPr lang="en-GB" sz="2800">
                          <a:solidFill>
                            <a:srgbClr val="7030A0"/>
                          </a:solidFill>
                        </a:rPr>
                        <a:t>Hospitality and Catering with French</a:t>
                      </a:r>
                    </a:p>
                  </a:txBody>
                  <a:tcPr/>
                </a:tc>
                <a:tc>
                  <a:txBody>
                    <a:bodyPr/>
                    <a:lstStyle/>
                    <a:p>
                      <a:endParaRPr lang="en-GB" sz="2800"/>
                    </a:p>
                  </a:txBody>
                  <a:tcPr/>
                </a:tc>
                <a:extLst>
                  <a:ext uri="{0D108BD9-81ED-4DB2-BD59-A6C34878D82A}">
                    <a16:rowId xmlns:a16="http://schemas.microsoft.com/office/drawing/2014/main" val="3860156692"/>
                  </a:ext>
                </a:extLst>
              </a:tr>
            </a:tbl>
          </a:graphicData>
        </a:graphic>
      </p:graphicFrame>
    </p:spTree>
    <p:extLst>
      <p:ext uri="{BB962C8B-B14F-4D97-AF65-F5344CB8AC3E}">
        <p14:creationId xmlns:p14="http://schemas.microsoft.com/office/powerpoint/2010/main" val="376724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GB" sz="3200"/>
              <a:t>Final Option Subject (3 lessons per week)</a:t>
            </a:r>
          </a:p>
        </p:txBody>
      </p:sp>
      <p:sp>
        <p:nvSpPr>
          <p:cNvPr id="3" name="Content Placeholder 2"/>
          <p:cNvSpPr>
            <a:spLocks noGrp="1"/>
          </p:cNvSpPr>
          <p:nvPr>
            <p:ph idx="1"/>
          </p:nvPr>
        </p:nvSpPr>
        <p:spPr>
          <a:xfrm>
            <a:off x="457200" y="1844824"/>
            <a:ext cx="8435280" cy="4462819"/>
          </a:xfrm>
        </p:spPr>
        <p:txBody>
          <a:bodyPr vert="horz" lIns="91440" tIns="45720" rIns="91440" bIns="45720" anchor="t">
            <a:normAutofit fontScale="62500" lnSpcReduction="20000"/>
          </a:bodyPr>
          <a:lstStyle/>
          <a:p>
            <a:pPr indent="-255905"/>
            <a:endParaRPr lang="en-GB"/>
          </a:p>
          <a:p>
            <a:pPr indent="-255905">
              <a:buFont typeface="Wingdings" panose="05000000000000000000" pitchFamily="2" charset="2"/>
              <a:buChar char="v"/>
            </a:pPr>
            <a:r>
              <a:rPr lang="en-GB"/>
              <a:t>Geography</a:t>
            </a:r>
          </a:p>
          <a:p>
            <a:pPr indent="-255905">
              <a:buFont typeface="Wingdings" panose="05000000000000000000" pitchFamily="2" charset="2"/>
              <a:buChar char="v"/>
            </a:pPr>
            <a:r>
              <a:rPr lang="en-GB"/>
              <a:t>History</a:t>
            </a:r>
          </a:p>
          <a:p>
            <a:pPr indent="-255905">
              <a:buFont typeface="Wingdings" panose="05000000000000000000" pitchFamily="2" charset="2"/>
              <a:buChar char="v"/>
            </a:pPr>
            <a:r>
              <a:rPr lang="en-GB"/>
              <a:t>Music</a:t>
            </a:r>
          </a:p>
          <a:p>
            <a:pPr indent="-255905">
              <a:buFont typeface="Wingdings" panose="05000000000000000000" pitchFamily="2" charset="2"/>
              <a:buChar char="v"/>
            </a:pPr>
            <a:r>
              <a:rPr lang="en-GB"/>
              <a:t>Drama</a:t>
            </a:r>
          </a:p>
          <a:p>
            <a:pPr indent="-255905">
              <a:buFont typeface="Wingdings" panose="05000000000000000000" pitchFamily="2" charset="2"/>
              <a:buChar char="v"/>
            </a:pPr>
            <a:r>
              <a:rPr lang="en-GB"/>
              <a:t>Physical Education</a:t>
            </a:r>
          </a:p>
          <a:p>
            <a:pPr indent="-255905">
              <a:buFont typeface="Wingdings" panose="05000000000000000000" pitchFamily="2" charset="2"/>
              <a:buChar char="v"/>
            </a:pPr>
            <a:r>
              <a:rPr lang="en-GB"/>
              <a:t>Computer Science</a:t>
            </a:r>
          </a:p>
          <a:p>
            <a:pPr indent="-255905">
              <a:buFont typeface="Wingdings" panose="05000000000000000000" pitchFamily="2" charset="2"/>
              <a:buChar char="v"/>
            </a:pPr>
            <a:r>
              <a:rPr lang="en-GB"/>
              <a:t>Art, Craft and Design </a:t>
            </a:r>
          </a:p>
          <a:p>
            <a:pPr indent="-255905">
              <a:buFont typeface="Wingdings" panose="05000000000000000000" pitchFamily="2" charset="2"/>
              <a:buChar char="v"/>
            </a:pPr>
            <a:r>
              <a:rPr lang="en-GB"/>
              <a:t>Textile Design</a:t>
            </a:r>
          </a:p>
          <a:p>
            <a:pPr indent="-255905">
              <a:buFont typeface="Wingdings" panose="05000000000000000000" pitchFamily="2" charset="2"/>
              <a:buChar char="v"/>
            </a:pPr>
            <a:r>
              <a:rPr lang="en-GB"/>
              <a:t>Design and Technology </a:t>
            </a:r>
          </a:p>
          <a:p>
            <a:pPr indent="-255905">
              <a:buFont typeface="Wingdings" panose="05000000000000000000" pitchFamily="2" charset="2"/>
              <a:buChar char="v"/>
            </a:pPr>
            <a:r>
              <a:rPr lang="en-GB"/>
              <a:t>Food Preparation and Nutrition</a:t>
            </a:r>
          </a:p>
          <a:p>
            <a:pPr indent="-255905">
              <a:buFont typeface="Wingdings" panose="05000000000000000000" pitchFamily="2" charset="2"/>
              <a:buChar char="v"/>
            </a:pPr>
            <a:r>
              <a:rPr lang="en-GB"/>
              <a:t>Business</a:t>
            </a:r>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spTree>
    <p:extLst>
      <p:ext uri="{BB962C8B-B14F-4D97-AF65-F5344CB8AC3E}">
        <p14:creationId xmlns:p14="http://schemas.microsoft.com/office/powerpoint/2010/main" val="179813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95" y="-544993"/>
            <a:ext cx="5773864" cy="433215"/>
          </a:xfrm>
        </p:spPr>
        <p:txBody>
          <a:bodyPr>
            <a:normAutofit fontScale="90000"/>
          </a:bodyPr>
          <a:lstStyle/>
          <a:p>
            <a:endParaRPr lang="en-GB"/>
          </a:p>
        </p:txBody>
      </p:sp>
      <p:sp>
        <p:nvSpPr>
          <p:cNvPr id="3" name="Content Placeholder 2"/>
          <p:cNvSpPr>
            <a:spLocks noGrp="1"/>
          </p:cNvSpPr>
          <p:nvPr>
            <p:ph idx="1"/>
          </p:nvPr>
        </p:nvSpPr>
        <p:spPr>
          <a:xfrm>
            <a:off x="650202" y="2249424"/>
            <a:ext cx="8036598" cy="3900966"/>
          </a:xfrm>
        </p:spPr>
        <p:txBody>
          <a:bodyPr>
            <a:normAutofit fontScale="77500" lnSpcReduction="20000"/>
          </a:bodyPr>
          <a:lstStyle/>
          <a:p>
            <a:pPr lvl="0"/>
            <a:endParaRPr lang="en-GB"/>
          </a:p>
          <a:p>
            <a:pPr lvl="0"/>
            <a:endParaRPr lang="en-GB"/>
          </a:p>
          <a:p>
            <a:pPr lvl="0"/>
            <a:r>
              <a:rPr lang="en-GB"/>
              <a:t>Art and Design </a:t>
            </a:r>
          </a:p>
          <a:p>
            <a:pPr lvl="0"/>
            <a:r>
              <a:rPr lang="en-GB"/>
              <a:t>Textiles</a:t>
            </a:r>
          </a:p>
          <a:p>
            <a:pPr lvl="0"/>
            <a:r>
              <a:rPr lang="en-GB"/>
              <a:t>Design and Technology</a:t>
            </a:r>
          </a:p>
          <a:p>
            <a:pPr lvl="0"/>
            <a:r>
              <a:rPr lang="en-GB"/>
              <a:t>Food Preparation and Nutrition</a:t>
            </a:r>
          </a:p>
          <a:p>
            <a:pPr lvl="0"/>
            <a:r>
              <a:rPr lang="en-GB"/>
              <a:t>PE</a:t>
            </a:r>
          </a:p>
          <a:p>
            <a:pPr lvl="0"/>
            <a:r>
              <a:rPr lang="en-GB"/>
              <a:t>Music</a:t>
            </a:r>
          </a:p>
          <a:p>
            <a:pPr lvl="0"/>
            <a:r>
              <a:rPr lang="en-GB"/>
              <a:t>Drama</a:t>
            </a:r>
          </a:p>
          <a:p>
            <a:endParaRPr lang="en-GB"/>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5" name="Picture 2">
            <a:extLst>
              <a:ext uri="{FF2B5EF4-FFF2-40B4-BE49-F238E27FC236}">
                <a16:creationId xmlns:a16="http://schemas.microsoft.com/office/drawing/2014/main" id="{A2E6F8E7-3576-1F4C-8A44-ACDD21128A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683" y="24935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oursework / Non-Examined Assessments (NEA)">
            <a:extLst>
              <a:ext uri="{FF2B5EF4-FFF2-40B4-BE49-F238E27FC236}">
                <a16:creationId xmlns:a16="http://schemas.microsoft.com/office/drawing/2014/main" id="{F2000B43-B1B8-4050-B8E3-E98079EA2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77" y="620688"/>
            <a:ext cx="692461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7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Non-NEA subjects </a:t>
            </a:r>
          </a:p>
        </p:txBody>
      </p:sp>
      <p:sp>
        <p:nvSpPr>
          <p:cNvPr id="3" name="Content Placeholder 2"/>
          <p:cNvSpPr>
            <a:spLocks noGrp="1"/>
          </p:cNvSpPr>
          <p:nvPr>
            <p:ph idx="1"/>
          </p:nvPr>
        </p:nvSpPr>
        <p:spPr/>
        <p:txBody>
          <a:bodyPr/>
          <a:lstStyle/>
          <a:p>
            <a:r>
              <a:rPr lang="en-GB" dirty="0"/>
              <a:t>History </a:t>
            </a:r>
          </a:p>
          <a:p>
            <a:r>
              <a:rPr lang="en-GB" dirty="0"/>
              <a:t>Geography </a:t>
            </a:r>
          </a:p>
          <a:p>
            <a:r>
              <a:rPr lang="en-GB" dirty="0"/>
              <a:t>Computer Science</a:t>
            </a:r>
          </a:p>
          <a:p>
            <a:r>
              <a:rPr lang="en-GB" dirty="0"/>
              <a:t>Business</a:t>
            </a:r>
          </a:p>
          <a:p>
            <a:endParaRPr lang="en-GB" dirty="0"/>
          </a:p>
          <a:p>
            <a:endParaRPr lang="en-GB" dirty="0"/>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spTree>
    <p:extLst>
      <p:ext uri="{BB962C8B-B14F-4D97-AF65-F5344CB8AC3E}">
        <p14:creationId xmlns:p14="http://schemas.microsoft.com/office/powerpoint/2010/main" val="282400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754760" cy="1066800"/>
          </a:xfrm>
        </p:spPr>
        <p:txBody>
          <a:bodyPr>
            <a:normAutofit/>
          </a:bodyPr>
          <a:lstStyle/>
          <a:p>
            <a:pPr algn="ctr"/>
            <a:r>
              <a:rPr lang="en-GB" sz="3200" b="1" u="sng"/>
              <a:t>Good reasons to choose a course</a:t>
            </a:r>
          </a:p>
        </p:txBody>
      </p:sp>
      <p:sp>
        <p:nvSpPr>
          <p:cNvPr id="3" name="Content Placeholder 2"/>
          <p:cNvSpPr>
            <a:spLocks noGrp="1"/>
          </p:cNvSpPr>
          <p:nvPr>
            <p:ph sz="half" idx="1"/>
          </p:nvPr>
        </p:nvSpPr>
        <p:spPr>
          <a:xfrm>
            <a:off x="107504" y="2261162"/>
            <a:ext cx="4038600" cy="4525963"/>
          </a:xfrm>
          <a:ln/>
        </p:spPr>
        <p:style>
          <a:lnRef idx="1">
            <a:schemeClr val="accent3"/>
          </a:lnRef>
          <a:fillRef idx="2">
            <a:schemeClr val="accent3"/>
          </a:fillRef>
          <a:effectRef idx="1">
            <a:schemeClr val="accent3"/>
          </a:effectRef>
          <a:fontRef idx="minor">
            <a:schemeClr val="dk1"/>
          </a:fontRef>
        </p:style>
        <p:txBody>
          <a:bodyPr vert="horz" lIns="91440" tIns="45720" rIns="91440" bIns="45720" anchor="t">
            <a:normAutofit/>
          </a:bodyPr>
          <a:lstStyle/>
          <a:p>
            <a:pPr indent="-255905"/>
            <a:r>
              <a:rPr lang="en-GB" sz="2800"/>
              <a:t>I’m good at it and I achieve good marks</a:t>
            </a:r>
            <a:endParaRPr lang="en-US"/>
          </a:p>
          <a:p>
            <a:pPr indent="-255905"/>
            <a:r>
              <a:rPr lang="en-GB" sz="2800"/>
              <a:t>I have been studying it for the last three years and I know I enjoy it</a:t>
            </a:r>
          </a:p>
          <a:p>
            <a:pPr indent="-255905"/>
            <a:r>
              <a:rPr lang="en-GB" sz="2800"/>
              <a:t>It will make my lessons more varied </a:t>
            </a:r>
          </a:p>
          <a:p>
            <a:pPr indent="-255905"/>
            <a:endParaRPr lang="en-GB" sz="2800"/>
          </a:p>
          <a:p>
            <a:pPr indent="-255905"/>
            <a:endParaRPr lang="en-GB"/>
          </a:p>
        </p:txBody>
      </p:sp>
      <p:sp>
        <p:nvSpPr>
          <p:cNvPr id="8" name="Content Placeholder 7"/>
          <p:cNvSpPr>
            <a:spLocks noGrp="1"/>
          </p:cNvSpPr>
          <p:nvPr>
            <p:ph sz="half" idx="2"/>
          </p:nvPr>
        </p:nvSpPr>
        <p:spPr>
          <a:xfrm>
            <a:off x="4860032" y="2248569"/>
            <a:ext cx="4104456" cy="4525963"/>
          </a:xfr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p>
            <a:r>
              <a:rPr lang="en-GB"/>
              <a:t>I really like the teacher</a:t>
            </a:r>
          </a:p>
          <a:p>
            <a:r>
              <a:rPr lang="en-GB"/>
              <a:t>It’s new to me</a:t>
            </a:r>
          </a:p>
          <a:p>
            <a:r>
              <a:rPr lang="en-GB"/>
              <a:t>All my friends are choosing it</a:t>
            </a:r>
          </a:p>
          <a:p>
            <a:r>
              <a:rPr lang="en-GB"/>
              <a:t>It’s what I think everyone expects me to do</a:t>
            </a:r>
          </a:p>
          <a:p>
            <a:r>
              <a:rPr lang="en-GB"/>
              <a:t>For a future career </a:t>
            </a:r>
          </a:p>
        </p:txBody>
      </p:sp>
      <p:sp>
        <p:nvSpPr>
          <p:cNvPr id="9" name="Title 1"/>
          <p:cNvSpPr txBox="1">
            <a:spLocks/>
          </p:cNvSpPr>
          <p:nvPr/>
        </p:nvSpPr>
        <p:spPr>
          <a:xfrm>
            <a:off x="4664999" y="1210219"/>
            <a:ext cx="3754760" cy="10668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200" b="1" u="sng"/>
              <a:t>NOT good reasons to choose a course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556" y="490139"/>
            <a:ext cx="123825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9601"/>
            <a:ext cx="1143571" cy="7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54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284984"/>
            <a:ext cx="4377359" cy="845840"/>
          </a:xfrm>
        </p:spPr>
        <p:txBody>
          <a:bodyPr>
            <a:noAutofit/>
          </a:bodyPr>
          <a:lstStyle/>
          <a:p>
            <a:pPr algn="ctr"/>
            <a:br>
              <a:rPr lang="en-GB" sz="4400" b="1"/>
            </a:br>
            <a:r>
              <a:rPr lang="en-GB" sz="4400" b="1"/>
              <a:t>Everyone must choose</a:t>
            </a:r>
            <a:br>
              <a:rPr lang="en-GB" sz="4400" b="1"/>
            </a:br>
            <a:r>
              <a:rPr lang="en-GB" sz="4400" b="1"/>
              <a:t> a reserve subject</a:t>
            </a:r>
          </a:p>
        </p:txBody>
      </p:sp>
      <p:pic>
        <p:nvPicPr>
          <p:cNvPr id="6" name="Content Placeholder 5"/>
          <p:cNvPicPr>
            <a:picLocks noGrp="1" noChangeAspect="1"/>
          </p:cNvPicPr>
          <p:nvPr>
            <p:ph sz="half" idx="1"/>
          </p:nvPr>
        </p:nvPicPr>
        <p:blipFill rotWithShape="1">
          <a:blip r:embed="rId3"/>
          <a:srcRect l="35954" r="32988"/>
          <a:stretch/>
        </p:blipFill>
        <p:spPr>
          <a:xfrm>
            <a:off x="5796136" y="1892753"/>
            <a:ext cx="1944216" cy="3630302"/>
          </a:xfrm>
          <a:prstGeom prst="rect">
            <a:avLst/>
          </a:prstGeom>
        </p:spPr>
      </p:pic>
      <p:sp>
        <p:nvSpPr>
          <p:cNvPr id="5" name="Date Placeholder 4"/>
          <p:cNvSpPr>
            <a:spLocks noGrp="1"/>
          </p:cNvSpPr>
          <p:nvPr>
            <p:ph type="dt" sz="half" idx="10"/>
          </p:nvPr>
        </p:nvSpPr>
        <p:spPr/>
        <p:txBody>
          <a:bodyPr/>
          <a:lstStyle/>
          <a:p>
            <a:fld id="{243187DB-3733-4B1F-8F6B-F9BC1FFC6976}" type="datetime4">
              <a:rPr lang="en-GB" smtClean="0"/>
              <a:t>10 February 2026</a:t>
            </a:fld>
            <a:endParaRPr lang="en-GB"/>
          </a:p>
        </p:txBody>
      </p:sp>
      <p:pic>
        <p:nvPicPr>
          <p:cNvPr id="7" name="Picture 2">
            <a:extLst>
              <a:ext uri="{FF2B5EF4-FFF2-40B4-BE49-F238E27FC236}">
                <a16:creationId xmlns:a16="http://schemas.microsoft.com/office/drawing/2014/main" id="{3C03A6A6-E347-BD45-B87C-A44749C9CB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90022"/>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A7A9851-0E81-4462-8846-D0419E196314}"/>
              </a:ext>
            </a:extLst>
          </p:cNvPr>
          <p:cNvPicPr>
            <a:picLocks noChangeAspect="1"/>
          </p:cNvPicPr>
          <p:nvPr/>
        </p:nvPicPr>
        <p:blipFill>
          <a:blip r:embed="rId5"/>
          <a:stretch>
            <a:fillRect/>
          </a:stretch>
        </p:blipFill>
        <p:spPr>
          <a:xfrm>
            <a:off x="755576" y="378278"/>
            <a:ext cx="4083296" cy="2041648"/>
          </a:xfrm>
          <a:prstGeom prst="rect">
            <a:avLst/>
          </a:prstGeom>
        </p:spPr>
      </p:pic>
    </p:spTree>
    <p:extLst>
      <p:ext uri="{BB962C8B-B14F-4D97-AF65-F5344CB8AC3E}">
        <p14:creationId xmlns:p14="http://schemas.microsoft.com/office/powerpoint/2010/main" val="355028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898432"/>
            <a:ext cx="6841960" cy="1447024"/>
          </a:xfrm>
        </p:spPr>
        <p:style>
          <a:lnRef idx="1">
            <a:schemeClr val="accent3"/>
          </a:lnRef>
          <a:fillRef idx="2">
            <a:schemeClr val="accent3"/>
          </a:fillRef>
          <a:effectRef idx="1">
            <a:schemeClr val="accent3"/>
          </a:effectRef>
          <a:fontRef idx="minor">
            <a:schemeClr val="dk1"/>
          </a:fontRef>
        </p:style>
        <p:txBody>
          <a:bodyPr>
            <a:normAutofit/>
          </a:bodyPr>
          <a:lstStyle/>
          <a:p>
            <a:r>
              <a:rPr lang="en-GB" sz="3600"/>
              <a:t>The purpose of the evening:</a:t>
            </a:r>
            <a:r>
              <a:rPr lang="en-GB" sz="5300"/>
              <a:t>	</a:t>
            </a:r>
          </a:p>
        </p:txBody>
      </p:sp>
      <p:sp>
        <p:nvSpPr>
          <p:cNvPr id="6" name="Content Placeholder 5"/>
          <p:cNvSpPr>
            <a:spLocks noGrp="1"/>
          </p:cNvSpPr>
          <p:nvPr>
            <p:ph idx="1"/>
          </p:nvPr>
        </p:nvSpPr>
        <p:spPr/>
        <p:txBody>
          <a:bodyPr/>
          <a:lstStyle/>
          <a:p>
            <a:pPr marL="624078" indent="-514350">
              <a:buFont typeface="+mj-lt"/>
              <a:buAutoNum type="arabicPeriod"/>
            </a:pPr>
            <a:r>
              <a:rPr lang="en-GB"/>
              <a:t>To inform you about the GCSE subject choices at Becket Keys</a:t>
            </a:r>
          </a:p>
          <a:p>
            <a:pPr marL="624078" indent="-514350">
              <a:buFont typeface="+mj-lt"/>
              <a:buAutoNum type="arabicPeriod"/>
            </a:pPr>
            <a:endParaRPr lang="en-GB"/>
          </a:p>
          <a:p>
            <a:pPr marL="624078" indent="-514350">
              <a:buFont typeface="+mj-lt"/>
              <a:buAutoNum type="arabicPeriod"/>
            </a:pPr>
            <a:r>
              <a:rPr lang="en-GB"/>
              <a:t>To inform you about the process of choosing options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5224648" y="4701144"/>
            <a:ext cx="3317764" cy="2156856"/>
          </a:xfrm>
          <a:prstGeom prst="rect">
            <a:avLst/>
          </a:prstGeom>
        </p:spPr>
      </p:pic>
    </p:spTree>
    <p:extLst>
      <p:ext uri="{BB962C8B-B14F-4D97-AF65-F5344CB8AC3E}">
        <p14:creationId xmlns:p14="http://schemas.microsoft.com/office/powerpoint/2010/main" val="119884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D59987A-2DC2-421D-AB9C-C732CDE9E19C}"/>
              </a:ext>
            </a:extLst>
          </p:cNvPr>
          <p:cNvSpPr>
            <a:spLocks noGrp="1"/>
          </p:cNvSpPr>
          <p:nvPr>
            <p:ph type="dt" sz="half" idx="10"/>
          </p:nvPr>
        </p:nvSpPr>
        <p:spPr/>
        <p:txBody>
          <a:bodyPr/>
          <a:lstStyle/>
          <a:p>
            <a:fld id="{243187DB-3733-4B1F-8F6B-F9BC1FFC6976}" type="datetime4">
              <a:rPr lang="en-GB" smtClean="0"/>
              <a:t>10 February 2026</a:t>
            </a:fld>
            <a:endParaRPr lang="en-GB"/>
          </a:p>
        </p:txBody>
      </p:sp>
      <p:pic>
        <p:nvPicPr>
          <p:cNvPr id="8" name="Picture 7">
            <a:extLst>
              <a:ext uri="{FF2B5EF4-FFF2-40B4-BE49-F238E27FC236}">
                <a16:creationId xmlns:a16="http://schemas.microsoft.com/office/drawing/2014/main" id="{C8FF443E-12C1-4C9F-8CC7-056E3E4D928F}"/>
              </a:ext>
            </a:extLst>
          </p:cNvPr>
          <p:cNvPicPr>
            <a:picLocks noChangeAspect="1"/>
          </p:cNvPicPr>
          <p:nvPr/>
        </p:nvPicPr>
        <p:blipFill>
          <a:blip r:embed="rId3"/>
          <a:stretch>
            <a:fillRect/>
          </a:stretch>
        </p:blipFill>
        <p:spPr>
          <a:xfrm>
            <a:off x="-1" y="0"/>
            <a:ext cx="5927257" cy="4149080"/>
          </a:xfrm>
          <a:prstGeom prst="rect">
            <a:avLst/>
          </a:prstGeom>
        </p:spPr>
      </p:pic>
      <p:pic>
        <p:nvPicPr>
          <p:cNvPr id="4" name="Content Placeholder 3" descr="Image result for Is that your final answer">
            <a:extLst>
              <a:ext uri="{FF2B5EF4-FFF2-40B4-BE49-F238E27FC236}">
                <a16:creationId xmlns:a16="http://schemas.microsoft.com/office/drawing/2014/main" id="{B59A3EFD-D17B-276E-F8ED-2E07E2FC3028}"/>
              </a:ext>
            </a:extLst>
          </p:cNvPr>
          <p:cNvPicPr>
            <a:picLocks noGrp="1" noChangeAspect="1"/>
          </p:cNvPicPr>
          <p:nvPr>
            <p:ph sz="half" idx="1"/>
          </p:nvPr>
        </p:nvPicPr>
        <p:blipFill>
          <a:blip r:embed="rId4"/>
          <a:stretch>
            <a:fillRect/>
          </a:stretch>
        </p:blipFill>
        <p:spPr>
          <a:xfrm>
            <a:off x="4575034" y="3557511"/>
            <a:ext cx="4384449" cy="3067001"/>
          </a:xfrm>
        </p:spPr>
      </p:pic>
    </p:spTree>
    <p:extLst>
      <p:ext uri="{BB962C8B-B14F-4D97-AF65-F5344CB8AC3E}">
        <p14:creationId xmlns:p14="http://schemas.microsoft.com/office/powerpoint/2010/main" val="401330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288"/>
            <a:ext cx="3187288" cy="938488"/>
          </a:xfrm>
        </p:spPr>
        <p:style>
          <a:lnRef idx="1">
            <a:schemeClr val="accent3"/>
          </a:lnRef>
          <a:fillRef idx="2">
            <a:schemeClr val="accent3"/>
          </a:fillRef>
          <a:effectRef idx="1">
            <a:schemeClr val="accent3"/>
          </a:effectRef>
          <a:fontRef idx="minor">
            <a:schemeClr val="dk1"/>
          </a:fontRef>
        </p:style>
        <p:txBody>
          <a:bodyPr>
            <a:normAutofit/>
          </a:bodyPr>
          <a:lstStyle/>
          <a:p>
            <a:r>
              <a:rPr lang="en-GB"/>
              <a:t>Timeline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494742"/>
              </p:ext>
            </p:extLst>
          </p:nvPr>
        </p:nvGraphicFramePr>
        <p:xfrm>
          <a:off x="123013" y="1968215"/>
          <a:ext cx="8903223" cy="4817755"/>
        </p:xfrm>
        <a:graphic>
          <a:graphicData uri="http://schemas.openxmlformats.org/drawingml/2006/table">
            <a:tbl>
              <a:tblPr firstRow="1" firstCol="1" bandRow="1">
                <a:tableStyleId>{5C22544A-7EE6-4342-B048-85BDC9FD1C3A}</a:tableStyleId>
              </a:tblPr>
              <a:tblGrid>
                <a:gridCol w="2034988">
                  <a:extLst>
                    <a:ext uri="{9D8B030D-6E8A-4147-A177-3AD203B41FA5}">
                      <a16:colId xmlns:a16="http://schemas.microsoft.com/office/drawing/2014/main" val="20000"/>
                    </a:ext>
                  </a:extLst>
                </a:gridCol>
                <a:gridCol w="6868235">
                  <a:extLst>
                    <a:ext uri="{9D8B030D-6E8A-4147-A177-3AD203B41FA5}">
                      <a16:colId xmlns:a16="http://schemas.microsoft.com/office/drawing/2014/main" val="20001"/>
                    </a:ext>
                  </a:extLst>
                </a:gridCol>
              </a:tblGrid>
              <a:tr h="978605">
                <a:tc>
                  <a:txBody>
                    <a:bodyPr/>
                    <a:lstStyle/>
                    <a:p>
                      <a:pPr marL="0" marR="0" indent="0" algn="l">
                        <a:lnSpc>
                          <a:spcPct val="114999"/>
                        </a:lnSpc>
                        <a:spcAft>
                          <a:spcPts val="0"/>
                        </a:spcAft>
                      </a:pPr>
                      <a:r>
                        <a:rPr lang="en-GB" sz="1800" baseline="0">
                          <a:effectLst/>
                          <a:latin typeface="+mn-lt"/>
                          <a:ea typeface="+mn-ea"/>
                          <a:cs typeface="+mn-cs"/>
                        </a:rPr>
                        <a:t>January </a:t>
                      </a:r>
                    </a:p>
                  </a:txBody>
                  <a:tcPr marL="68580" marR="68580" marT="0" marB="0"/>
                </a:tc>
                <a:tc>
                  <a:txBody>
                    <a:bodyPr/>
                    <a:lstStyle/>
                    <a:p>
                      <a:pPr>
                        <a:lnSpc>
                          <a:spcPct val="115000"/>
                        </a:lnSpc>
                        <a:spcAft>
                          <a:spcPts val="0"/>
                        </a:spcAft>
                      </a:pPr>
                      <a:r>
                        <a:rPr lang="en-GB" sz="2000" b="0">
                          <a:solidFill>
                            <a:schemeClr val="tx1"/>
                          </a:solidFill>
                          <a:effectLst/>
                        </a:rPr>
                        <a:t>Parent Consultation Evening</a:t>
                      </a:r>
                      <a:r>
                        <a:rPr lang="en-GB" sz="2000" b="0" baseline="0">
                          <a:solidFill>
                            <a:schemeClr val="tx1"/>
                          </a:solidFill>
                          <a:effectLst/>
                        </a:rPr>
                        <a:t> </a:t>
                      </a:r>
                      <a:endParaRPr lang="en-US"/>
                    </a:p>
                    <a:p>
                      <a:pPr lvl="0">
                        <a:lnSpc>
                          <a:spcPct val="114999"/>
                        </a:lnSpc>
                        <a:spcAft>
                          <a:spcPts val="0"/>
                        </a:spcAft>
                        <a:buNone/>
                      </a:pPr>
                      <a:endParaRPr lang="en-GB" sz="2000" b="0" baseline="0">
                        <a:solidFill>
                          <a:schemeClr val="tx1"/>
                        </a:solidFill>
                        <a:effectLst/>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978605">
                <a:tc>
                  <a:txBody>
                    <a:bodyPr/>
                    <a:lstStyle/>
                    <a:p>
                      <a:pPr marL="0" lvl="0" indent="0" algn="l">
                        <a:lnSpc>
                          <a:spcPct val="114999"/>
                        </a:lnSpc>
                        <a:spcAft>
                          <a:spcPts val="0"/>
                        </a:spcAft>
                        <a:buNone/>
                      </a:pPr>
                      <a:r>
                        <a:rPr lang="en-GB" sz="1800" baseline="0">
                          <a:effectLst/>
                          <a:latin typeface="+mn-lt"/>
                          <a:ea typeface="+mn-ea"/>
                          <a:cs typeface="+mn-cs"/>
                        </a:rPr>
                        <a:t>February</a:t>
                      </a:r>
                    </a:p>
                  </a:txBody>
                  <a:tcPr marL="68580" marR="68580" marT="0" marB="0"/>
                </a:tc>
                <a:tc>
                  <a:txBody>
                    <a:bodyPr/>
                    <a:lstStyle/>
                    <a:p>
                      <a:pPr lvl="0">
                        <a:lnSpc>
                          <a:spcPct val="114999"/>
                        </a:lnSpc>
                        <a:spcAft>
                          <a:spcPts val="0"/>
                        </a:spcAft>
                        <a:buNone/>
                      </a:pPr>
                      <a:r>
                        <a:rPr lang="en-GB" sz="2000" b="0" baseline="0">
                          <a:solidFill>
                            <a:schemeClr val="tx1"/>
                          </a:solidFill>
                          <a:effectLst/>
                        </a:rPr>
                        <a:t>Interim reports sent home (mid-year judgements)</a:t>
                      </a:r>
                    </a:p>
                  </a:txBody>
                  <a:tcPr marL="68580" marR="68580" marT="0" marB="0">
                    <a:solidFill>
                      <a:schemeClr val="bg1">
                        <a:lumMod val="85000"/>
                      </a:schemeClr>
                    </a:solidFill>
                  </a:tcPr>
                </a:tc>
                <a:extLst>
                  <a:ext uri="{0D108BD9-81ED-4DB2-BD59-A6C34878D82A}">
                    <a16:rowId xmlns:a16="http://schemas.microsoft.com/office/drawing/2014/main" val="1331587946"/>
                  </a:ext>
                </a:extLst>
              </a:tr>
              <a:tr h="1096900">
                <a:tc>
                  <a:txBody>
                    <a:bodyPr/>
                    <a:lstStyle/>
                    <a:p>
                      <a:pPr>
                        <a:lnSpc>
                          <a:spcPct val="115000"/>
                        </a:lnSpc>
                        <a:spcAft>
                          <a:spcPts val="0"/>
                        </a:spcAft>
                      </a:pPr>
                      <a:r>
                        <a:rPr lang="en-GB" sz="1800" baseline="0">
                          <a:effectLst/>
                          <a:latin typeface="Georgia"/>
                          <a:ea typeface="Times New Roman"/>
                          <a:cs typeface="Times New Roman"/>
                        </a:rPr>
                        <a:t> February </a:t>
                      </a:r>
                      <a:endParaRPr lang="en-GB" sz="1800">
                        <a:effectLst/>
                        <a:latin typeface="Georgia" panose="02040502050405020303" pitchFamily="18" charset="0"/>
                        <a:ea typeface="Times New Roman"/>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000" b="0">
                          <a:solidFill>
                            <a:schemeClr val="tx1"/>
                          </a:solidFill>
                          <a:effectLst/>
                        </a:rPr>
                        <a:t>Parent and student Curriculum</a:t>
                      </a:r>
                      <a:r>
                        <a:rPr lang="en-GB" sz="2000" b="0" baseline="0">
                          <a:solidFill>
                            <a:schemeClr val="tx1"/>
                          </a:solidFill>
                          <a:effectLst/>
                        </a:rPr>
                        <a:t> Choices information evening</a:t>
                      </a:r>
                    </a:p>
                    <a:p>
                      <a:pPr>
                        <a:lnSpc>
                          <a:spcPct val="115000"/>
                        </a:lnSpc>
                        <a:spcAft>
                          <a:spcPts val="0"/>
                        </a:spcAft>
                      </a:pPr>
                      <a:endParaRPr lang="en-GB" sz="2000">
                        <a:effectLst/>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731265">
                <a:tc>
                  <a:txBody>
                    <a:bodyPr/>
                    <a:lstStyle/>
                    <a:p>
                      <a:pPr>
                        <a:lnSpc>
                          <a:spcPct val="115000"/>
                        </a:lnSpc>
                        <a:spcAft>
                          <a:spcPts val="0"/>
                        </a:spcAft>
                      </a:pPr>
                      <a:r>
                        <a:rPr lang="en-GB" sz="1800" dirty="0">
                          <a:solidFill>
                            <a:schemeClr val="tx1"/>
                          </a:solidFill>
                          <a:effectLst/>
                          <a:latin typeface="+mn-lt"/>
                          <a:ea typeface="Times New Roman"/>
                          <a:cs typeface="Times New Roman"/>
                        </a:rPr>
                        <a:t>Friday 27th February</a:t>
                      </a:r>
                    </a:p>
                  </a:txBody>
                  <a:tcPr marL="68580" marR="68580" marT="0" marB="0">
                    <a:solidFill>
                      <a:srgbClr val="FFFF00"/>
                    </a:solidFill>
                  </a:tcPr>
                </a:tc>
                <a:tc>
                  <a:txBody>
                    <a:bodyPr/>
                    <a:lstStyle/>
                    <a:p>
                      <a:pPr>
                        <a:lnSpc>
                          <a:spcPct val="115000"/>
                        </a:lnSpc>
                        <a:spcAft>
                          <a:spcPts val="0"/>
                        </a:spcAft>
                      </a:pPr>
                      <a:r>
                        <a:rPr lang="en-GB" sz="2000" b="1">
                          <a:solidFill>
                            <a:srgbClr val="C00000"/>
                          </a:solidFill>
                          <a:effectLst/>
                        </a:rPr>
                        <a:t>Deadline for students’ option choices to be submitted </a:t>
                      </a:r>
                      <a:endParaRPr lang="en-GB" sz="2000" b="1">
                        <a:solidFill>
                          <a:srgbClr val="C00000"/>
                        </a:solidFill>
                        <a:effectLst/>
                        <a:latin typeface="Calibri"/>
                        <a:ea typeface="Times New Roman"/>
                        <a:cs typeface="Times New Roman"/>
                      </a:endParaRPr>
                    </a:p>
                  </a:txBody>
                  <a:tcPr marL="68580" marR="68580" marT="0" marB="0">
                    <a:solidFill>
                      <a:srgbClr val="FFFF00"/>
                    </a:solidFill>
                  </a:tcPr>
                </a:tc>
                <a:extLst>
                  <a:ext uri="{0D108BD9-81ED-4DB2-BD59-A6C34878D82A}">
                    <a16:rowId xmlns:a16="http://schemas.microsoft.com/office/drawing/2014/main" val="10002"/>
                  </a:ext>
                </a:extLst>
              </a:tr>
              <a:tr h="1032380">
                <a:tc>
                  <a:txBody>
                    <a:bodyPr/>
                    <a:lstStyle/>
                    <a:p>
                      <a:pPr>
                        <a:lnSpc>
                          <a:spcPct val="115000"/>
                        </a:lnSpc>
                        <a:spcAft>
                          <a:spcPts val="0"/>
                        </a:spcAft>
                      </a:pPr>
                      <a:r>
                        <a:rPr lang="en-GB" sz="1800" baseline="0">
                          <a:effectLst/>
                          <a:latin typeface="Georgia"/>
                          <a:ea typeface="Times New Roman"/>
                          <a:cs typeface="Times New Roman"/>
                        </a:rPr>
                        <a:t>July  </a:t>
                      </a:r>
                      <a:endParaRPr lang="en-GB" sz="1800">
                        <a:effectLst/>
                        <a:latin typeface="Georgia" pitchFamily="18" charset="0"/>
                        <a:ea typeface="Times New Roman"/>
                        <a:cs typeface="Times New Roman"/>
                      </a:endParaRPr>
                    </a:p>
                  </a:txBody>
                  <a:tcPr marL="68580" marR="68580" marT="0" marB="0"/>
                </a:tc>
                <a:tc>
                  <a:txBody>
                    <a:bodyPr/>
                    <a:lstStyle/>
                    <a:p>
                      <a:pPr>
                        <a:lnSpc>
                          <a:spcPct val="115000"/>
                        </a:lnSpc>
                        <a:spcAft>
                          <a:spcPts val="0"/>
                        </a:spcAft>
                      </a:pPr>
                      <a:r>
                        <a:rPr lang="en-GB" sz="2000" dirty="0">
                          <a:effectLst/>
                          <a:latin typeface="Georgia"/>
                          <a:ea typeface="Times New Roman"/>
                          <a:cs typeface="Times New Roman"/>
                        </a:rPr>
                        <a:t>Option</a:t>
                      </a:r>
                      <a:r>
                        <a:rPr lang="en-GB" sz="2000" baseline="0" dirty="0">
                          <a:effectLst/>
                          <a:latin typeface="Georgia"/>
                          <a:ea typeface="Times New Roman"/>
                          <a:cs typeface="Times New Roman"/>
                        </a:rPr>
                        <a:t> choices confirmed after Year 9 exams.</a:t>
                      </a:r>
                      <a:endParaRPr lang="en-GB" sz="2000" baseline="0" dirty="0">
                        <a:effectLst/>
                        <a:latin typeface="Georgia" pitchFamily="18" charset="0"/>
                        <a:ea typeface="Times New Roman"/>
                        <a:cs typeface="Times New Roman"/>
                      </a:endParaRPr>
                    </a:p>
                    <a:p>
                      <a:pPr lvl="0">
                        <a:lnSpc>
                          <a:spcPct val="114999"/>
                        </a:lnSpc>
                        <a:spcAft>
                          <a:spcPts val="0"/>
                        </a:spcAft>
                        <a:buNone/>
                      </a:pPr>
                      <a:r>
                        <a:rPr lang="en-GB" sz="2000" baseline="0" dirty="0">
                          <a:effectLst/>
                          <a:latin typeface="Georgia"/>
                          <a:ea typeface="Times New Roman"/>
                          <a:cs typeface="Times New Roman"/>
                        </a:rPr>
                        <a:t>Year 9 exams are scheduled week beginning 30th June. </a:t>
                      </a: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6" name="Picture 2">
            <a:extLst>
              <a:ext uri="{FF2B5EF4-FFF2-40B4-BE49-F238E27FC236}">
                <a16:creationId xmlns:a16="http://schemas.microsoft.com/office/drawing/2014/main" id="{EF6C692E-FE27-A04A-B44F-6BA32C0787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1411" y="472521"/>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59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487" y="620688"/>
            <a:ext cx="5482952" cy="1066800"/>
          </a:xfrm>
        </p:spPr>
        <p:txBody>
          <a:bodyPr>
            <a:normAutofit fontScale="90000"/>
          </a:bodyPr>
          <a:lstStyle/>
          <a:p>
            <a:r>
              <a:rPr lang="en-GB" dirty="0"/>
              <a:t>Options questionnaire </a:t>
            </a:r>
          </a:p>
        </p:txBody>
      </p:sp>
      <p:pic>
        <p:nvPicPr>
          <p:cNvPr id="13" name="Content Placeholder 12">
            <a:extLst>
              <a:ext uri="{FF2B5EF4-FFF2-40B4-BE49-F238E27FC236}">
                <a16:creationId xmlns:a16="http://schemas.microsoft.com/office/drawing/2014/main" id="{15FB3B8C-5232-4AC7-A9FE-AC917B9452CF}"/>
              </a:ext>
            </a:extLst>
          </p:cNvPr>
          <p:cNvPicPr>
            <a:picLocks noGrp="1" noChangeAspect="1"/>
          </p:cNvPicPr>
          <p:nvPr>
            <p:ph sz="half" idx="1"/>
          </p:nvPr>
        </p:nvPicPr>
        <p:blipFill>
          <a:blip r:embed="rId3"/>
          <a:stretch>
            <a:fillRect/>
          </a:stretch>
        </p:blipFill>
        <p:spPr>
          <a:xfrm>
            <a:off x="1241230" y="2478088"/>
            <a:ext cx="2894402" cy="3694112"/>
          </a:xfrm>
        </p:spPr>
      </p:pic>
      <p:sp>
        <p:nvSpPr>
          <p:cNvPr id="5" name="Date Placeholder 4"/>
          <p:cNvSpPr>
            <a:spLocks noGrp="1"/>
          </p:cNvSpPr>
          <p:nvPr>
            <p:ph type="dt" sz="half" idx="10"/>
          </p:nvPr>
        </p:nvSpPr>
        <p:spPr/>
        <p:txBody>
          <a:bodyPr/>
          <a:lstStyle/>
          <a:p>
            <a:fld id="{243187DB-3733-4B1F-8F6B-F9BC1FFC6976}" type="datetime4">
              <a:rPr lang="en-GB" smtClean="0"/>
              <a:t>10 February 2026</a:t>
            </a:fld>
            <a:endParaRPr lang="en-GB"/>
          </a:p>
        </p:txBody>
      </p:sp>
      <p:pic>
        <p:nvPicPr>
          <p:cNvPr id="8" name="Picture 2">
            <a:extLst>
              <a:ext uri="{FF2B5EF4-FFF2-40B4-BE49-F238E27FC236}">
                <a16:creationId xmlns:a16="http://schemas.microsoft.com/office/drawing/2014/main" id="{73FF09B2-5ABB-D24D-A40D-3BCB4233A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quot;&quot;CLICK HERE&quot; Hyperlink (internet web button mouse cursor go ok)&quot; Stock ...">
            <a:extLst>
              <a:ext uri="{FF2B5EF4-FFF2-40B4-BE49-F238E27FC236}">
                <a16:creationId xmlns:a16="http://schemas.microsoft.com/office/drawing/2014/main" id="{5AAE4658-D4DB-1740-68FD-994A4A408EA3}"/>
              </a:ext>
            </a:extLst>
          </p:cNvPr>
          <p:cNvPicPr>
            <a:picLocks noChangeAspect="1"/>
          </p:cNvPicPr>
          <p:nvPr/>
        </p:nvPicPr>
        <p:blipFill rotWithShape="1">
          <a:blip r:embed="rId5"/>
          <a:srcRect l="8172" t="17529" r="3871" b="11782"/>
          <a:stretch/>
        </p:blipFill>
        <p:spPr>
          <a:xfrm>
            <a:off x="4117961" y="3549770"/>
            <a:ext cx="4188957" cy="2524947"/>
          </a:xfrm>
          <a:prstGeom prst="rect">
            <a:avLst/>
          </a:prstGeom>
        </p:spPr>
      </p:pic>
    </p:spTree>
    <p:extLst>
      <p:ext uri="{BB962C8B-B14F-4D97-AF65-F5344CB8AC3E}">
        <p14:creationId xmlns:p14="http://schemas.microsoft.com/office/powerpoint/2010/main" val="205725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766956"/>
            <a:ext cx="3923928" cy="3645024"/>
          </a:xfrm>
          <a:prstGeom prst="rect">
            <a:avLst/>
          </a:prstGeom>
        </p:spPr>
      </p:pic>
      <p:sp>
        <p:nvSpPr>
          <p:cNvPr id="6" name="Content Placeholder 5"/>
          <p:cNvSpPr>
            <a:spLocks noGrp="1"/>
          </p:cNvSpPr>
          <p:nvPr>
            <p:ph idx="1"/>
          </p:nvPr>
        </p:nvSpPr>
        <p:spPr>
          <a:xfrm>
            <a:off x="5004048" y="2249424"/>
            <a:ext cx="3682752" cy="4325112"/>
          </a:xfrm>
        </p:spPr>
        <p:txBody>
          <a:bodyPr vert="horz" lIns="91440" tIns="45720" rIns="91440" bIns="45720" rtlCol="0" anchor="t">
            <a:normAutofit/>
          </a:bodyPr>
          <a:lstStyle/>
          <a:p>
            <a:r>
              <a:rPr lang="en-GB" b="1" dirty="0"/>
              <a:t>What happens if there are subjects that I want to study at A level that I can’t study at GCSE?</a:t>
            </a:r>
          </a:p>
        </p:txBody>
      </p:sp>
    </p:spTree>
    <p:extLst>
      <p:ext uri="{BB962C8B-B14F-4D97-AF65-F5344CB8AC3E}">
        <p14:creationId xmlns:p14="http://schemas.microsoft.com/office/powerpoint/2010/main" val="230070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766956"/>
            <a:ext cx="3923928" cy="3645024"/>
          </a:xfrm>
          <a:prstGeom prst="rect">
            <a:avLst/>
          </a:prstGeom>
        </p:spPr>
      </p:pic>
      <p:sp>
        <p:nvSpPr>
          <p:cNvPr id="6" name="Content Placeholder 5"/>
          <p:cNvSpPr>
            <a:spLocks noGrp="1"/>
          </p:cNvSpPr>
          <p:nvPr>
            <p:ph idx="1"/>
          </p:nvPr>
        </p:nvSpPr>
        <p:spPr>
          <a:xfrm>
            <a:off x="5004048" y="2249424"/>
            <a:ext cx="3682752" cy="4325112"/>
          </a:xfrm>
        </p:spPr>
        <p:txBody>
          <a:bodyPr>
            <a:normAutofit/>
          </a:bodyPr>
          <a:lstStyle/>
          <a:p>
            <a:endParaRPr lang="en-GB"/>
          </a:p>
          <a:p>
            <a:pPr marL="109728" indent="0">
              <a:buNone/>
            </a:pPr>
            <a:r>
              <a:rPr lang="en-GB" b="1"/>
              <a:t>How do I choose my final option? </a:t>
            </a:r>
            <a:endParaRPr lang="en-GB"/>
          </a:p>
        </p:txBody>
      </p:sp>
    </p:spTree>
    <p:extLst>
      <p:ext uri="{BB962C8B-B14F-4D97-AF65-F5344CB8AC3E}">
        <p14:creationId xmlns:p14="http://schemas.microsoft.com/office/powerpoint/2010/main" val="68814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3"/>
          <a:stretch>
            <a:fillRect/>
          </a:stretch>
        </p:blipFill>
        <p:spPr>
          <a:xfrm>
            <a:off x="1362947" y="612648"/>
            <a:ext cx="5953150" cy="5953150"/>
          </a:xfrm>
          <a:prstGeom prst="rect">
            <a:avLst/>
          </a:prstGeom>
        </p:spPr>
      </p:pic>
      <p:sp>
        <p:nvSpPr>
          <p:cNvPr id="4" name="Date Placeholder 3">
            <a:extLst>
              <a:ext uri="{FF2B5EF4-FFF2-40B4-BE49-F238E27FC236}">
                <a16:creationId xmlns:a16="http://schemas.microsoft.com/office/drawing/2014/main" id="{5F4DBD49-4BE7-E244-8F3A-77D21BA534BE}"/>
              </a:ext>
            </a:extLst>
          </p:cNvPr>
          <p:cNvSpPr>
            <a:spLocks noGrp="1"/>
          </p:cNvSpPr>
          <p:nvPr>
            <p:ph type="dt" sz="half" idx="10"/>
          </p:nvPr>
        </p:nvSpPr>
        <p:spPr/>
        <p:txBody>
          <a:bodyPr/>
          <a:lstStyle/>
          <a:p>
            <a:fld id="{E3288D78-C226-4A22-888A-9773BBC03580}" type="datetime4">
              <a:rPr lang="en-GB" smtClean="0"/>
              <a:t>10 February 2026</a:t>
            </a:fld>
            <a:endParaRPr lang="en-GB"/>
          </a:p>
        </p:txBody>
      </p:sp>
      <p:pic>
        <p:nvPicPr>
          <p:cNvPr id="5" name="Picture 2">
            <a:extLst>
              <a:ext uri="{FF2B5EF4-FFF2-40B4-BE49-F238E27FC236}">
                <a16:creationId xmlns:a16="http://schemas.microsoft.com/office/drawing/2014/main" id="{937EE6D9-786F-FA43-A327-EA3F24C233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89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4" y="365528"/>
            <a:ext cx="6767492" cy="1867480"/>
          </a:xfrm>
        </p:spPr>
        <p:txBody>
          <a:bodyPr>
            <a:normAutofit/>
          </a:bodyPr>
          <a:lstStyle/>
          <a:p>
            <a:r>
              <a:rPr lang="en-GB"/>
              <a:t>What if I have a career in mind?</a:t>
            </a:r>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6" name="Picture 2">
            <a:extLst>
              <a:ext uri="{FF2B5EF4-FFF2-40B4-BE49-F238E27FC236}">
                <a16:creationId xmlns:a16="http://schemas.microsoft.com/office/drawing/2014/main" id="{1D8E4649-1103-2D42-8F64-D906887E5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251520" y="2236964"/>
            <a:ext cx="2143125" cy="2143125"/>
          </a:xfrm>
          <a:prstGeom prst="rect">
            <a:avLst/>
          </a:prstGeom>
        </p:spPr>
      </p:pic>
      <p:pic>
        <p:nvPicPr>
          <p:cNvPr id="8" name="Picture 7"/>
          <p:cNvPicPr>
            <a:picLocks noChangeAspect="1"/>
          </p:cNvPicPr>
          <p:nvPr/>
        </p:nvPicPr>
        <p:blipFill>
          <a:blip r:embed="rId5"/>
          <a:stretch>
            <a:fillRect/>
          </a:stretch>
        </p:blipFill>
        <p:spPr>
          <a:xfrm>
            <a:off x="2958367" y="4787048"/>
            <a:ext cx="2857500" cy="1600200"/>
          </a:xfrm>
          <a:prstGeom prst="rect">
            <a:avLst/>
          </a:prstGeom>
        </p:spPr>
      </p:pic>
      <p:pic>
        <p:nvPicPr>
          <p:cNvPr id="9" name="Picture 8"/>
          <p:cNvPicPr>
            <a:picLocks noChangeAspect="1"/>
          </p:cNvPicPr>
          <p:nvPr/>
        </p:nvPicPr>
        <p:blipFill>
          <a:blip r:embed="rId6"/>
          <a:stretch>
            <a:fillRect/>
          </a:stretch>
        </p:blipFill>
        <p:spPr>
          <a:xfrm>
            <a:off x="107504" y="4715611"/>
            <a:ext cx="2619375" cy="1743075"/>
          </a:xfrm>
          <a:prstGeom prst="rect">
            <a:avLst/>
          </a:prstGeom>
        </p:spPr>
      </p:pic>
      <p:pic>
        <p:nvPicPr>
          <p:cNvPr id="10" name="Picture 9"/>
          <p:cNvPicPr>
            <a:picLocks noChangeAspect="1"/>
          </p:cNvPicPr>
          <p:nvPr/>
        </p:nvPicPr>
        <p:blipFill>
          <a:blip r:embed="rId7"/>
          <a:stretch>
            <a:fillRect/>
          </a:stretch>
        </p:blipFill>
        <p:spPr>
          <a:xfrm>
            <a:off x="2627351" y="2333195"/>
            <a:ext cx="2955809" cy="1876205"/>
          </a:xfrm>
          <a:prstGeom prst="rect">
            <a:avLst/>
          </a:prstGeom>
        </p:spPr>
      </p:pic>
      <p:pic>
        <p:nvPicPr>
          <p:cNvPr id="11" name="Picture 10"/>
          <p:cNvPicPr>
            <a:picLocks noChangeAspect="1"/>
          </p:cNvPicPr>
          <p:nvPr/>
        </p:nvPicPr>
        <p:blipFill>
          <a:blip r:embed="rId8"/>
          <a:stretch>
            <a:fillRect/>
          </a:stretch>
        </p:blipFill>
        <p:spPr>
          <a:xfrm>
            <a:off x="5815867" y="2367945"/>
            <a:ext cx="3142864" cy="1637119"/>
          </a:xfrm>
          <a:prstGeom prst="rect">
            <a:avLst/>
          </a:prstGeom>
        </p:spPr>
      </p:pic>
      <p:pic>
        <p:nvPicPr>
          <p:cNvPr id="12" name="Picture 11"/>
          <p:cNvPicPr>
            <a:picLocks noChangeAspect="1"/>
          </p:cNvPicPr>
          <p:nvPr/>
        </p:nvPicPr>
        <p:blipFill>
          <a:blip r:embed="rId9"/>
          <a:stretch>
            <a:fillRect/>
          </a:stretch>
        </p:blipFill>
        <p:spPr>
          <a:xfrm>
            <a:off x="6067644" y="4787048"/>
            <a:ext cx="2847975" cy="1600200"/>
          </a:xfrm>
          <a:prstGeom prst="rect">
            <a:avLst/>
          </a:prstGeom>
        </p:spPr>
      </p:pic>
      <p:sp>
        <p:nvSpPr>
          <p:cNvPr id="13" name="Title 1"/>
          <p:cNvSpPr txBox="1">
            <a:spLocks/>
          </p:cNvSpPr>
          <p:nvPr/>
        </p:nvSpPr>
        <p:spPr>
          <a:xfrm>
            <a:off x="1352589" y="3873853"/>
            <a:ext cx="6779096" cy="1066800"/>
          </a:xfrm>
          <a:prstGeom prst="rect">
            <a:avLst/>
          </a:prstGeom>
        </p:spPr>
        <p:style>
          <a:lnRef idx="2">
            <a:schemeClr val="accent6"/>
          </a:lnRef>
          <a:fillRef idx="1">
            <a:schemeClr val="lt1"/>
          </a:fillRef>
          <a:effectRef idx="0">
            <a:schemeClr val="accent6"/>
          </a:effectRef>
          <a:fontRef idx="minor">
            <a:schemeClr val="dk1"/>
          </a:fontRef>
        </p:style>
        <p:txBody>
          <a:bodyPr vert="horz" anchor="ctr">
            <a:normAutofit fontScale="9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a:t>What if I don’t know what I would like to do in the future?</a:t>
            </a:r>
          </a:p>
        </p:txBody>
      </p:sp>
    </p:spTree>
    <p:extLst>
      <p:ext uri="{BB962C8B-B14F-4D97-AF65-F5344CB8AC3E}">
        <p14:creationId xmlns:p14="http://schemas.microsoft.com/office/powerpoint/2010/main" val="94216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41248"/>
            <a:ext cx="8229600" cy="1066800"/>
          </a:xfrm>
        </p:spPr>
        <p:txBody>
          <a:bodyPr/>
          <a:lstStyle/>
          <a:p>
            <a:r>
              <a:rPr lang="en-GB"/>
              <a:t>Next steps…</a:t>
            </a:r>
          </a:p>
        </p:txBody>
      </p:sp>
      <p:sp>
        <p:nvSpPr>
          <p:cNvPr id="3" name="Content Placeholder 2"/>
          <p:cNvSpPr>
            <a:spLocks noGrp="1"/>
          </p:cNvSpPr>
          <p:nvPr>
            <p:ph idx="1"/>
          </p:nvPr>
        </p:nvSpPr>
        <p:spPr>
          <a:xfrm>
            <a:off x="395536" y="2078782"/>
            <a:ext cx="8229600" cy="4325112"/>
          </a:xfrm>
        </p:spPr>
        <p:txBody>
          <a:bodyPr vert="horz" lIns="91440" tIns="45720" rIns="91440" bIns="45720" anchor="t">
            <a:normAutofit fontScale="92500" lnSpcReduction="20000"/>
          </a:bodyPr>
          <a:lstStyle/>
          <a:p>
            <a:pPr marL="623570" indent="-514350">
              <a:buFont typeface="+mj-lt"/>
              <a:buAutoNum type="arabicPeriod"/>
            </a:pPr>
            <a:r>
              <a:rPr lang="en-GB" dirty="0"/>
              <a:t>Think about the subjects you enjoy and would consider studying at GCSE. </a:t>
            </a:r>
            <a:endParaRPr lang="en-US" dirty="0"/>
          </a:p>
          <a:p>
            <a:pPr marL="623570" indent="-514350">
              <a:buFont typeface="+mj-lt"/>
              <a:buAutoNum type="arabicPeriod"/>
            </a:pPr>
            <a:endParaRPr lang="en-GB" dirty="0"/>
          </a:p>
          <a:p>
            <a:pPr marL="623570" indent="-514350">
              <a:buFont typeface="+mj-lt"/>
              <a:buAutoNum type="arabicPeriod"/>
            </a:pPr>
            <a:r>
              <a:rPr lang="en-GB" dirty="0"/>
              <a:t>Discuss your option choices with parents, carers, teachers, siblings – talking things through can help you come to a decision.</a:t>
            </a:r>
          </a:p>
          <a:p>
            <a:pPr marL="623570" indent="-514350">
              <a:buFont typeface="+mj-lt"/>
              <a:buAutoNum type="arabicPeriod"/>
            </a:pPr>
            <a:endParaRPr lang="en-GB" dirty="0"/>
          </a:p>
          <a:p>
            <a:pPr marL="623570" indent="-514350" fontAlgn="t">
              <a:buFont typeface="+mj-lt"/>
              <a:buAutoNum type="arabicPeriod"/>
            </a:pPr>
            <a:r>
              <a:rPr lang="en-GB" b="1" dirty="0"/>
              <a:t>Complete the option choices form for submission by the deadline date – Friday 27</a:t>
            </a:r>
            <a:r>
              <a:rPr lang="en-GB" b="1" baseline="30000" dirty="0"/>
              <a:t>th</a:t>
            </a:r>
            <a:r>
              <a:rPr lang="en-GB" b="1" dirty="0"/>
              <a:t> February.</a:t>
            </a:r>
            <a:endParaRPr lang="en-GB" dirty="0"/>
          </a:p>
          <a:p>
            <a:pPr marL="411480" lvl="1" indent="0" fontAlgn="t">
              <a:buNone/>
            </a:pPr>
            <a:endParaRPr lang="en-GB" b="1" dirty="0">
              <a:solidFill>
                <a:srgbClr val="000000"/>
              </a:solidFill>
            </a:endParaRPr>
          </a:p>
          <a:p>
            <a:pPr marL="623570" indent="-514350">
              <a:buFont typeface="+mj-lt"/>
              <a:buAutoNum type="arabicPeriod"/>
            </a:pPr>
            <a:endParaRPr lang="en-GB" dirty="0"/>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5" name="Picture 2">
            <a:extLst>
              <a:ext uri="{FF2B5EF4-FFF2-40B4-BE49-F238E27FC236}">
                <a16:creationId xmlns:a16="http://schemas.microsoft.com/office/drawing/2014/main" id="{1D8E4649-1103-2D42-8F64-D906887E5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3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6676" y="548640"/>
            <a:ext cx="7626096" cy="1179576"/>
          </a:xfrm>
          <a:prstGeom prst="rect">
            <a:avLst/>
          </a:prstGeom>
        </p:spPr>
        <p:txBody>
          <a:bodyPr vert="horz" lIns="91440" tIns="45720" rIns="91440" bIns="45720" rtlCol="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90000"/>
              </a:lnSpc>
              <a:spcAft>
                <a:spcPts val="600"/>
              </a:spcAft>
            </a:pPr>
            <a:r>
              <a:rPr lang="en-US" sz="3700" kern="1200">
                <a:solidFill>
                  <a:schemeClr val="tx1"/>
                </a:solidFill>
                <a:latin typeface="+mj-lt"/>
                <a:ea typeface="+mj-ea"/>
                <a:cs typeface="+mj-cs"/>
              </a:rPr>
              <a:t>What can you do after you have chosen your options?</a:t>
            </a:r>
          </a:p>
        </p:txBody>
      </p:sp>
      <p:sp>
        <p:nvSpPr>
          <p:cNvPr id="7" name="Content Placeholder 2"/>
          <p:cNvSpPr txBox="1">
            <a:spLocks/>
          </p:cNvSpPr>
          <p:nvPr/>
        </p:nvSpPr>
        <p:spPr>
          <a:xfrm>
            <a:off x="187452" y="2121408"/>
            <a:ext cx="8558784" cy="4050792"/>
          </a:xfrm>
          <a:prstGeom prst="rect">
            <a:avLst/>
          </a:prstGeom>
        </p:spPr>
        <p:txBody>
          <a:bodyPr vert="horz" lIns="91440" tIns="45720" rIns="91440" bIns="45720" rtlCol="0" anchor="t">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28600" indent="-228600">
              <a:spcBef>
                <a:spcPts val="1000"/>
              </a:spcBef>
              <a:buFont typeface="Arial" panose="020B0604020202020204" pitchFamily="34" charset="0"/>
              <a:buChar char="•"/>
            </a:pPr>
            <a:r>
              <a:rPr lang="en-US" sz="2400"/>
              <a:t>Remain dedicated to ALL of your studies. </a:t>
            </a:r>
          </a:p>
          <a:p>
            <a:pPr marL="228600" indent="-228600">
              <a:spcBef>
                <a:spcPts val="1000"/>
              </a:spcBef>
              <a:buFont typeface="Arial" panose="020B0604020202020204" pitchFamily="34" charset="0"/>
              <a:buChar char="•"/>
            </a:pPr>
            <a:r>
              <a:rPr lang="en-US" sz="2400"/>
              <a:t>Embody our seven Christian values.</a:t>
            </a:r>
          </a:p>
          <a:p>
            <a:pPr marL="228600" indent="-228600">
              <a:spcBef>
                <a:spcPts val="1000"/>
              </a:spcBef>
              <a:buFont typeface="Arial" panose="020B0604020202020204" pitchFamily="34" charset="0"/>
              <a:buChar char="•"/>
            </a:pPr>
            <a:r>
              <a:rPr lang="en-US" sz="2400"/>
              <a:t>Seek support in compulsory subjects that you find challenging.</a:t>
            </a:r>
          </a:p>
          <a:p>
            <a:pPr marL="228600" indent="-228600">
              <a:spcBef>
                <a:spcPts val="1000"/>
              </a:spcBef>
              <a:buFont typeface="Arial" panose="020B0604020202020204" pitchFamily="34" charset="0"/>
              <a:buChar char="•"/>
            </a:pPr>
            <a:r>
              <a:rPr lang="en-US" sz="2400"/>
              <a:t>Ask teachers for independent study and revision tips – it is best to work on these now so you are already in excellent habits before you start your GCSEs!</a:t>
            </a:r>
          </a:p>
          <a:p>
            <a:pPr marL="228600" indent="-228600">
              <a:spcBef>
                <a:spcPts val="1000"/>
              </a:spcBef>
              <a:buFont typeface="Arial" panose="020B0604020202020204" pitchFamily="34" charset="0"/>
              <a:buChar char="•"/>
            </a:pPr>
            <a:r>
              <a:rPr lang="en-US" sz="2400"/>
              <a:t>Strive to succeed as we work towards the end of Year 9 exams. </a:t>
            </a:r>
          </a:p>
          <a:p>
            <a:pPr marL="228600" indent="-228600">
              <a:spcBef>
                <a:spcPts val="1000"/>
              </a:spcBef>
              <a:buFont typeface="Arial" panose="020B0604020202020204" pitchFamily="34" charset="0"/>
              <a:buChar char="•"/>
            </a:pPr>
            <a:endParaRPr lang="en-US" sz="2400"/>
          </a:p>
          <a:p>
            <a:pPr marL="228600" indent="-228600">
              <a:spcBef>
                <a:spcPts val="1000"/>
              </a:spcBef>
              <a:buFont typeface="Arial" panose="020B0604020202020204" pitchFamily="34" charset="0"/>
              <a:buChar char="•"/>
            </a:pPr>
            <a:endParaRPr lang="en-US" sz="2400"/>
          </a:p>
          <a:p>
            <a:pPr marL="228600" indent="-228600">
              <a:spcBef>
                <a:spcPts val="1000"/>
              </a:spcBef>
              <a:buFont typeface="Arial" panose="020B0604020202020204" pitchFamily="34" charset="0"/>
              <a:buChar char="•"/>
            </a:pPr>
            <a:endParaRPr lang="en-US" sz="1100"/>
          </a:p>
        </p:txBody>
      </p:sp>
      <p:pic>
        <p:nvPicPr>
          <p:cNvPr id="3" name="Picture 2" descr="A purple and silver shield with a cross and keys&#10;&#10;AI-generated content may be incorrect.">
            <a:extLst>
              <a:ext uri="{FF2B5EF4-FFF2-40B4-BE49-F238E27FC236}">
                <a16:creationId xmlns:a16="http://schemas.microsoft.com/office/drawing/2014/main" id="{6D283D95-5A29-3CC8-330A-6D2F673B87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807" r="2" b="2"/>
          <a:stretch/>
        </p:blipFill>
        <p:spPr bwMode="auto">
          <a:xfrm>
            <a:off x="6774993" y="1344168"/>
            <a:ext cx="1563624" cy="155448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a:xfrm>
            <a:off x="836676" y="6356351"/>
            <a:ext cx="2057400" cy="365125"/>
          </a:xfrm>
        </p:spPr>
        <p:txBody>
          <a:bodyPr vert="horz" lIns="91440" tIns="45720" rIns="91440" bIns="45720" rtlCol="0" anchor="ctr">
            <a:normAutofit/>
          </a:bodyPr>
          <a:lstStyle/>
          <a:p>
            <a:pPr>
              <a:spcAft>
                <a:spcPts val="600"/>
              </a:spcAft>
            </a:pPr>
            <a:fld id="{E3288D78-C226-4A22-888A-9773BBC03580}" type="datetime4">
              <a:rPr lang="en-US"/>
              <a:pPr>
                <a:spcAft>
                  <a:spcPts val="600"/>
                </a:spcAft>
              </a:pPr>
              <a:t>February 10, 2026</a:t>
            </a:fld>
            <a:endParaRPr lang="en-US"/>
          </a:p>
        </p:txBody>
      </p:sp>
      <p:sp>
        <p:nvSpPr>
          <p:cNvPr id="19" name="Footer Placeholder 5">
            <a:extLst>
              <a:ext uri="{FF2B5EF4-FFF2-40B4-BE49-F238E27FC236}">
                <a16:creationId xmlns:a16="http://schemas.microsoft.com/office/drawing/2014/main" id="{B7D9C8B5-836E-FB61-6514-13F999EF4D2C}"/>
              </a:ext>
            </a:extLst>
          </p:cNvPr>
          <p:cNvSpPr>
            <a:spLocks noGrp="1"/>
          </p:cNvSpPr>
          <p:nvPr>
            <p:ph type="ftr" sz="quarter" idx="11"/>
          </p:nvPr>
        </p:nvSpPr>
        <p:spPr>
          <a:xfrm>
            <a:off x="3028950" y="6356351"/>
            <a:ext cx="3086100" cy="365125"/>
          </a:xfrm>
        </p:spPr>
        <p:txBody>
          <a:bodyPr/>
          <a:lstStyle/>
          <a:p>
            <a:endParaRPr lang="en-US"/>
          </a:p>
        </p:txBody>
      </p:sp>
      <p:sp>
        <p:nvSpPr>
          <p:cNvPr id="14" name="Slide Number Placeholder 6">
            <a:extLst>
              <a:ext uri="{FF2B5EF4-FFF2-40B4-BE49-F238E27FC236}">
                <a16:creationId xmlns:a16="http://schemas.microsoft.com/office/drawing/2014/main" id="{9D3D91BB-511B-D872-97C9-FCF53590BD6B}"/>
              </a:ext>
            </a:extLst>
          </p:cNvPr>
          <p:cNvSpPr>
            <a:spLocks noGrp="1"/>
          </p:cNvSpPr>
          <p:nvPr>
            <p:ph type="sldNum" sz="quarter" idx="12"/>
          </p:nvPr>
        </p:nvSpPr>
        <p:spPr>
          <a:xfrm>
            <a:off x="6405372" y="6356351"/>
            <a:ext cx="2057400" cy="365125"/>
          </a:xfrm>
        </p:spPr>
        <p:txBody>
          <a:bodyPr vert="horz" lIns="91440" tIns="45720" rIns="91440" bIns="45720" rtlCol="0" anchor="ctr">
            <a:normAutofit/>
          </a:bodyPr>
          <a:lstStyle/>
          <a:p>
            <a:pPr>
              <a:spcAft>
                <a:spcPts val="600"/>
              </a:spcAft>
            </a:pPr>
            <a:fld id="{A65A5C87-DF58-40C8-B092-1DE63DB4547E}" type="slidenum">
              <a:rPr lang="en-US" dirty="0"/>
              <a:pPr>
                <a:spcAft>
                  <a:spcPts val="600"/>
                </a:spcAft>
              </a:pPr>
              <a:t>28</a:t>
            </a:fld>
            <a:endParaRPr lang="en-US"/>
          </a:p>
        </p:txBody>
      </p:sp>
    </p:spTree>
    <p:extLst>
      <p:ext uri="{BB962C8B-B14F-4D97-AF65-F5344CB8AC3E}">
        <p14:creationId xmlns:p14="http://schemas.microsoft.com/office/powerpoint/2010/main" val="18896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B0DA8BF-D3D2-100B-9707-DD7F8E0FFC67}"/>
              </a:ext>
            </a:extLst>
          </p:cNvPr>
          <p:cNvSpPr>
            <a:spLocks noGrp="1"/>
          </p:cNvSpPr>
          <p:nvPr>
            <p:ph type="title"/>
          </p:nvPr>
        </p:nvSpPr>
        <p:spPr>
          <a:xfrm>
            <a:off x="651510" y="1709928"/>
            <a:ext cx="2324862" cy="1709928"/>
          </a:xfrm>
        </p:spPr>
        <p:txBody>
          <a:bodyPr anchor="t">
            <a:normAutofit/>
          </a:bodyPr>
          <a:lstStyle/>
          <a:p>
            <a:pPr>
              <a:lnSpc>
                <a:spcPct val="90000"/>
              </a:lnSpc>
            </a:pPr>
            <a:r>
              <a:rPr lang="en-US" sz="3200"/>
              <a:t>Parent Workshops </a:t>
            </a:r>
          </a:p>
        </p:txBody>
      </p:sp>
      <p:pic>
        <p:nvPicPr>
          <p:cNvPr id="10" name="Picture Placeholder 9" descr="Parent Workshops - Optimal Solutions">
            <a:extLst>
              <a:ext uri="{FF2B5EF4-FFF2-40B4-BE49-F238E27FC236}">
                <a16:creationId xmlns:a16="http://schemas.microsoft.com/office/drawing/2014/main" id="{A4095763-DE88-4B29-92D8-ECAEBD4DAB47}"/>
              </a:ext>
            </a:extLst>
          </p:cNvPr>
          <p:cNvPicPr>
            <a:picLocks noGrp="1" noChangeAspect="1"/>
          </p:cNvPicPr>
          <p:nvPr>
            <p:ph type="pic" idx="1"/>
          </p:nvPr>
        </p:nvPicPr>
        <p:blipFill>
          <a:blip r:embed="rId3"/>
          <a:srcRect l="13734" r="13736" b="2"/>
          <a:stretch/>
        </p:blipFill>
        <p:spPr>
          <a:xfrm>
            <a:off x="3723894" y="1161288"/>
            <a:ext cx="5047488" cy="4645152"/>
          </a:xfrm>
          <a:noFill/>
        </p:spPr>
      </p:pic>
      <p:sp>
        <p:nvSpPr>
          <p:cNvPr id="28" name="Text Placeholder 3">
            <a:extLst>
              <a:ext uri="{FF2B5EF4-FFF2-40B4-BE49-F238E27FC236}">
                <a16:creationId xmlns:a16="http://schemas.microsoft.com/office/drawing/2014/main" id="{FB0DBD3C-EC6B-5616-B776-A488BA77104C}"/>
              </a:ext>
            </a:extLst>
          </p:cNvPr>
          <p:cNvSpPr>
            <a:spLocks noGrp="1"/>
          </p:cNvSpPr>
          <p:nvPr>
            <p:ph type="body" sz="half" idx="2"/>
          </p:nvPr>
        </p:nvSpPr>
        <p:spPr>
          <a:xfrm>
            <a:off x="651510" y="3438144"/>
            <a:ext cx="2324862" cy="2057400"/>
          </a:xfrm>
        </p:spPr>
        <p:txBody>
          <a:bodyPr vert="horz" lIns="91440" tIns="45720" rIns="91440" bIns="45720" rtlCol="0" anchor="t">
            <a:normAutofit/>
          </a:bodyPr>
          <a:lstStyle/>
          <a:p>
            <a:r>
              <a:rPr lang="en-US"/>
              <a:t>6th March </a:t>
            </a:r>
          </a:p>
          <a:p>
            <a:endParaRPr lang="en-US"/>
          </a:p>
          <a:p>
            <a:r>
              <a:rPr lang="en-US"/>
              <a:t>27th March </a:t>
            </a:r>
          </a:p>
        </p:txBody>
      </p:sp>
      <p:sp>
        <p:nvSpPr>
          <p:cNvPr id="4" name="Date Placeholder 3">
            <a:extLst>
              <a:ext uri="{FF2B5EF4-FFF2-40B4-BE49-F238E27FC236}">
                <a16:creationId xmlns:a16="http://schemas.microsoft.com/office/drawing/2014/main" id="{3F4B5C28-8A80-8F42-623B-FC368B258CA3}"/>
              </a:ext>
            </a:extLst>
          </p:cNvPr>
          <p:cNvSpPr>
            <a:spLocks noGrp="1"/>
          </p:cNvSpPr>
          <p:nvPr>
            <p:ph type="dt" sz="half" idx="10"/>
          </p:nvPr>
        </p:nvSpPr>
        <p:spPr>
          <a:xfrm>
            <a:off x="651510" y="6356351"/>
            <a:ext cx="2057400" cy="365125"/>
          </a:xfrm>
        </p:spPr>
        <p:txBody>
          <a:bodyPr anchor="ctr">
            <a:normAutofit/>
          </a:bodyPr>
          <a:lstStyle/>
          <a:p>
            <a:pPr>
              <a:spcAft>
                <a:spcPts val="600"/>
              </a:spcAft>
            </a:pPr>
            <a:fld id="{670AD6E4-5128-41CD-BA3E-6F3C07B4CEF2}" type="datetime1">
              <a:rPr lang="en-GB"/>
              <a:pPr>
                <a:spcAft>
                  <a:spcPts val="600"/>
                </a:spcAft>
              </a:pPr>
              <a:t>10/02/2026</a:t>
            </a:fld>
            <a:endParaRPr lang="en-US"/>
          </a:p>
        </p:txBody>
      </p:sp>
      <p:sp>
        <p:nvSpPr>
          <p:cNvPr id="30" name="Footer Placeholder 5">
            <a:extLst>
              <a:ext uri="{FF2B5EF4-FFF2-40B4-BE49-F238E27FC236}">
                <a16:creationId xmlns:a16="http://schemas.microsoft.com/office/drawing/2014/main" id="{58A1CDAD-25C3-88F0-44E3-E2DE42658870}"/>
              </a:ext>
            </a:extLst>
          </p:cNvPr>
          <p:cNvSpPr>
            <a:spLocks noGrp="1"/>
          </p:cNvSpPr>
          <p:nvPr>
            <p:ph type="ftr" sz="quarter" idx="11"/>
          </p:nvPr>
        </p:nvSpPr>
        <p:spPr>
          <a:xfrm>
            <a:off x="3028950" y="6356351"/>
            <a:ext cx="3086100" cy="365125"/>
          </a:xfrm>
        </p:spPr>
        <p:txBody>
          <a:bodyPr/>
          <a:lstStyle/>
          <a:p>
            <a:endParaRPr lang="en-US"/>
          </a:p>
        </p:txBody>
      </p:sp>
      <p:sp>
        <p:nvSpPr>
          <p:cNvPr id="6" name="Slide Number Placeholder 5">
            <a:extLst>
              <a:ext uri="{FF2B5EF4-FFF2-40B4-BE49-F238E27FC236}">
                <a16:creationId xmlns:a16="http://schemas.microsoft.com/office/drawing/2014/main" id="{EFEE1BE3-095B-7080-F011-14DD25944D91}"/>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A65A5C87-DF58-40C8-B092-1DE63DB4547E}" type="slidenum">
              <a:rPr lang="en-US" dirty="0"/>
              <a:pPr>
                <a:spcAft>
                  <a:spcPts val="600"/>
                </a:spcAft>
              </a:pPr>
              <a:t>29</a:t>
            </a:fld>
            <a:endParaRPr lang="en-US"/>
          </a:p>
        </p:txBody>
      </p:sp>
    </p:spTree>
    <p:extLst>
      <p:ext uri="{BB962C8B-B14F-4D97-AF65-F5344CB8AC3E}">
        <p14:creationId xmlns:p14="http://schemas.microsoft.com/office/powerpoint/2010/main" val="57357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540" y="189785"/>
            <a:ext cx="2881212" cy="306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descr="Day 35 | Hard work quotes, Job quotes, Work quotes">
            <a:extLst>
              <a:ext uri="{FF2B5EF4-FFF2-40B4-BE49-F238E27FC236}">
                <a16:creationId xmlns:a16="http://schemas.microsoft.com/office/drawing/2014/main" id="{C5A30573-6ED3-65E5-76DC-D73D8633B5E3}"/>
              </a:ext>
            </a:extLst>
          </p:cNvPr>
          <p:cNvPicPr>
            <a:picLocks noGrp="1" noChangeAspect="1"/>
          </p:cNvPicPr>
          <p:nvPr>
            <p:ph idx="1"/>
          </p:nvPr>
        </p:nvPicPr>
        <p:blipFill>
          <a:blip r:embed="rId4"/>
          <a:stretch>
            <a:fillRect/>
          </a:stretch>
        </p:blipFill>
        <p:spPr>
          <a:xfrm>
            <a:off x="580644" y="1216152"/>
            <a:ext cx="5285232" cy="5285232"/>
          </a:xfrm>
        </p:spPr>
      </p:pic>
    </p:spTree>
    <p:extLst>
      <p:ext uri="{BB962C8B-B14F-4D97-AF65-F5344CB8AC3E}">
        <p14:creationId xmlns:p14="http://schemas.microsoft.com/office/powerpoint/2010/main" val="398329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9AC0-CBFE-4617-746F-B0B9F4077D27}"/>
              </a:ext>
            </a:extLst>
          </p:cNvPr>
          <p:cNvSpPr>
            <a:spLocks noGrp="1"/>
          </p:cNvSpPr>
          <p:nvPr>
            <p:ph type="title"/>
          </p:nvPr>
        </p:nvSpPr>
        <p:spPr>
          <a:xfrm>
            <a:off x="404622" y="3575304"/>
            <a:ext cx="2452878" cy="1673352"/>
          </a:xfrm>
        </p:spPr>
        <p:txBody>
          <a:bodyPr anchor="t">
            <a:normAutofit/>
          </a:bodyPr>
          <a:lstStyle/>
          <a:p>
            <a:r>
              <a:rPr lang="en-US" sz="4500"/>
              <a:t>Online </a:t>
            </a:r>
            <a:br>
              <a:rPr lang="en-US" sz="4500"/>
            </a:br>
            <a:r>
              <a:rPr lang="en-US" sz="4500"/>
              <a:t>Safety</a:t>
            </a:r>
          </a:p>
        </p:txBody>
      </p:sp>
      <p:pic>
        <p:nvPicPr>
          <p:cNvPr id="8" name="Picture Placeholder 7" descr="A screenshot of a computer&#10;&#10;AI-generated content may be incorrect.">
            <a:extLst>
              <a:ext uri="{FF2B5EF4-FFF2-40B4-BE49-F238E27FC236}">
                <a16:creationId xmlns:a16="http://schemas.microsoft.com/office/drawing/2014/main" id="{A25B1197-E694-1886-B0BA-C3D8E7EECA04}"/>
              </a:ext>
            </a:extLst>
          </p:cNvPr>
          <p:cNvPicPr>
            <a:picLocks noGrp="1" noChangeAspect="1"/>
          </p:cNvPicPr>
          <p:nvPr>
            <p:ph type="pic" idx="1"/>
          </p:nvPr>
        </p:nvPicPr>
        <p:blipFill>
          <a:blip r:embed="rId3"/>
          <a:srcRect l="11628" t="7495" r="27685" b="17357"/>
          <a:stretch/>
        </p:blipFill>
        <p:spPr>
          <a:xfrm>
            <a:off x="2772918" y="2651760"/>
            <a:ext cx="5742979" cy="3984481"/>
          </a:xfrm>
          <a:noFill/>
        </p:spPr>
      </p:pic>
      <p:sp>
        <p:nvSpPr>
          <p:cNvPr id="5" name="Date Placeholder 4">
            <a:extLst>
              <a:ext uri="{FF2B5EF4-FFF2-40B4-BE49-F238E27FC236}">
                <a16:creationId xmlns:a16="http://schemas.microsoft.com/office/drawing/2014/main" id="{1909F99B-0364-B4FC-8FA7-CCB8C519CDD1}"/>
              </a:ext>
            </a:extLst>
          </p:cNvPr>
          <p:cNvSpPr>
            <a:spLocks noGrp="1"/>
          </p:cNvSpPr>
          <p:nvPr>
            <p:ph type="dt" sz="half" idx="10"/>
          </p:nvPr>
        </p:nvSpPr>
        <p:spPr>
          <a:xfrm>
            <a:off x="651510" y="6356351"/>
            <a:ext cx="2057400" cy="365125"/>
          </a:xfrm>
        </p:spPr>
        <p:txBody>
          <a:bodyPr anchor="ctr">
            <a:normAutofit/>
          </a:bodyPr>
          <a:lstStyle/>
          <a:p>
            <a:pPr>
              <a:spcAft>
                <a:spcPts val="600"/>
              </a:spcAft>
            </a:pPr>
            <a:fld id="{2AEEDB8A-71A8-498C-8EBB-175888C14086}" type="datetime1">
              <a:rPr lang="en-GB"/>
              <a:pPr>
                <a:spcAft>
                  <a:spcPts val="600"/>
                </a:spcAft>
              </a:pPr>
              <a:t>10/02/2026</a:t>
            </a:fld>
            <a:endParaRPr lang="en-US"/>
          </a:p>
        </p:txBody>
      </p:sp>
      <p:sp>
        <p:nvSpPr>
          <p:cNvPr id="15" name="Footer Placeholder 5">
            <a:extLst>
              <a:ext uri="{FF2B5EF4-FFF2-40B4-BE49-F238E27FC236}">
                <a16:creationId xmlns:a16="http://schemas.microsoft.com/office/drawing/2014/main" id="{ABD1DDB8-FF17-2B5D-0E09-EEC47A429F4A}"/>
              </a:ext>
            </a:extLst>
          </p:cNvPr>
          <p:cNvSpPr>
            <a:spLocks noGrp="1"/>
          </p:cNvSpPr>
          <p:nvPr>
            <p:ph type="ftr" sz="quarter" idx="11"/>
          </p:nvPr>
        </p:nvSpPr>
        <p:spPr>
          <a:xfrm>
            <a:off x="157734" y="5460239"/>
            <a:ext cx="3214116" cy="456565"/>
          </a:xfrm>
        </p:spPr>
        <p:txBody>
          <a:bodyPr/>
          <a:lstStyle/>
          <a:p>
            <a:r>
              <a:rPr lang="en-US">
                <a:ea typeface="+mn-lt"/>
                <a:cs typeface="+mn-lt"/>
                <a:hlinkClick r:id="rId4"/>
              </a:rPr>
              <a:t>Online Safety Hub - Russell Education Trust</a:t>
            </a:r>
          </a:p>
          <a:p>
            <a:endParaRPr lang="en-US"/>
          </a:p>
          <a:p>
            <a:r>
              <a:rPr lang="en-US">
                <a:ea typeface="+mn-lt"/>
                <a:cs typeface="+mn-lt"/>
                <a:hlinkClick r:id="rId5"/>
              </a:rPr>
              <a:t>Parental control and digital wellbeing software | Qustodio</a:t>
            </a:r>
            <a:endParaRPr lang="en-US">
              <a:ea typeface="+mn-lt"/>
              <a:cs typeface="+mn-lt"/>
            </a:endParaRPr>
          </a:p>
        </p:txBody>
      </p:sp>
      <p:sp>
        <p:nvSpPr>
          <p:cNvPr id="7" name="Slide Number Placeholder 6">
            <a:extLst>
              <a:ext uri="{FF2B5EF4-FFF2-40B4-BE49-F238E27FC236}">
                <a16:creationId xmlns:a16="http://schemas.microsoft.com/office/drawing/2014/main" id="{2946C17A-E16C-E133-500B-32B1F24248BD}"/>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A65A5C87-DF58-40C8-B092-1DE63DB4547E}" type="slidenum">
              <a:rPr lang="en-US" dirty="0"/>
              <a:pPr>
                <a:spcAft>
                  <a:spcPts val="600"/>
                </a:spcAft>
              </a:pPr>
              <a:t>30</a:t>
            </a:fld>
            <a:endParaRPr lang="en-US"/>
          </a:p>
        </p:txBody>
      </p:sp>
      <p:pic>
        <p:nvPicPr>
          <p:cNvPr id="3" name="Picture 2" descr="Parental control and digital wellbeing software | Qustodio">
            <a:extLst>
              <a:ext uri="{FF2B5EF4-FFF2-40B4-BE49-F238E27FC236}">
                <a16:creationId xmlns:a16="http://schemas.microsoft.com/office/drawing/2014/main" id="{3AEF7DDF-49A2-CAE8-05AD-73E70227313C}"/>
              </a:ext>
            </a:extLst>
          </p:cNvPr>
          <p:cNvPicPr>
            <a:picLocks noChangeAspect="1"/>
          </p:cNvPicPr>
          <p:nvPr/>
        </p:nvPicPr>
        <p:blipFill>
          <a:blip r:embed="rId6"/>
          <a:stretch>
            <a:fillRect/>
          </a:stretch>
        </p:blipFill>
        <p:spPr>
          <a:xfrm>
            <a:off x="585216" y="374142"/>
            <a:ext cx="4370832" cy="2278380"/>
          </a:xfrm>
          <a:prstGeom prst="rect">
            <a:avLst/>
          </a:prstGeom>
        </p:spPr>
      </p:pic>
    </p:spTree>
    <p:extLst>
      <p:ext uri="{BB962C8B-B14F-4D97-AF65-F5344CB8AC3E}">
        <p14:creationId xmlns:p14="http://schemas.microsoft.com/office/powerpoint/2010/main" val="35870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US" sz="2400">
                <a:latin typeface="Georgia"/>
                <a:hlinkClick r:id="rId3"/>
              </a:rPr>
              <a:t>Options@becketkeys.org</a:t>
            </a:r>
            <a:endParaRPr lang="en-GB" sz="2400">
              <a:solidFill>
                <a:srgbClr val="808080"/>
              </a:solidFill>
              <a:latin typeface="Georgia"/>
            </a:endParaRPr>
          </a:p>
          <a:p>
            <a:endParaRPr lang="en-GB"/>
          </a:p>
        </p:txBody>
      </p:sp>
      <p:pic>
        <p:nvPicPr>
          <p:cNvPr id="8" name="Content Placeholder 7">
            <a:extLst>
              <a:ext uri="{FF2B5EF4-FFF2-40B4-BE49-F238E27FC236}">
                <a16:creationId xmlns:a16="http://schemas.microsoft.com/office/drawing/2014/main" id="{2833573A-DD27-4102-B06A-2E5038E75367}"/>
              </a:ext>
            </a:extLst>
          </p:cNvPr>
          <p:cNvPicPr>
            <a:picLocks noGrp="1" noChangeAspect="1"/>
          </p:cNvPicPr>
          <p:nvPr>
            <p:ph idx="1"/>
          </p:nvPr>
        </p:nvPicPr>
        <p:blipFill rotWithShape="1">
          <a:blip r:embed="rId4"/>
          <a:stretch/>
        </p:blipFill>
        <p:spPr>
          <a:xfrm>
            <a:off x="2792413" y="2991644"/>
            <a:ext cx="3714750" cy="2667000"/>
          </a:xfrm>
          <a:prstGeom prst="rect">
            <a:avLst/>
          </a:prstGeom>
        </p:spPr>
      </p:pic>
      <p:pic>
        <p:nvPicPr>
          <p:cNvPr id="6" name="Picture 2">
            <a:extLst>
              <a:ext uri="{FF2B5EF4-FFF2-40B4-BE49-F238E27FC236}">
                <a16:creationId xmlns:a16="http://schemas.microsoft.com/office/drawing/2014/main" id="{1D8E4649-1103-2D42-8F64-D906887E58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30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8" y="310896"/>
            <a:ext cx="2532912" cy="2820928"/>
          </a:xfrm>
          <a:solidFill>
            <a:schemeClr val="accent3">
              <a:lumMod val="20000"/>
              <a:lumOff val="80000"/>
            </a:schemeClr>
          </a:solidFill>
        </p:spPr>
        <p:txBody>
          <a:bodyPr>
            <a:normAutofit fontScale="90000"/>
          </a:bodyPr>
          <a:lstStyle/>
          <a:p>
            <a:r>
              <a:rPr lang="en-GB"/>
              <a:t>Year 9 Guided Choices Booklet </a:t>
            </a:r>
          </a:p>
        </p:txBody>
      </p:sp>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8" name="Picture 7">
            <a:extLst>
              <a:ext uri="{FF2B5EF4-FFF2-40B4-BE49-F238E27FC236}">
                <a16:creationId xmlns:a16="http://schemas.microsoft.com/office/drawing/2014/main" id="{78363307-4B73-BB47-67FA-C72260906423}"/>
              </a:ext>
            </a:extLst>
          </p:cNvPr>
          <p:cNvPicPr>
            <a:picLocks noChangeAspect="1"/>
          </p:cNvPicPr>
          <p:nvPr/>
        </p:nvPicPr>
        <p:blipFill rotWithShape="1">
          <a:blip r:embed="rId3"/>
          <a:srcRect l="32675" t="15911" r="36613" b="6600"/>
          <a:stretch/>
        </p:blipFill>
        <p:spPr>
          <a:xfrm>
            <a:off x="1600200" y="517388"/>
            <a:ext cx="4267944" cy="6057148"/>
          </a:xfrm>
          <a:prstGeom prst="rect">
            <a:avLst/>
          </a:prstGeom>
        </p:spPr>
      </p:pic>
      <p:sp>
        <p:nvSpPr>
          <p:cNvPr id="3" name="TextBox 2">
            <a:extLst>
              <a:ext uri="{FF2B5EF4-FFF2-40B4-BE49-F238E27FC236}">
                <a16:creationId xmlns:a16="http://schemas.microsoft.com/office/drawing/2014/main" id="{AC731FB1-0DDC-2F6C-E73D-0FBDD868EC19}"/>
              </a:ext>
            </a:extLst>
          </p:cNvPr>
          <p:cNvSpPr txBox="1"/>
          <p:nvPr/>
        </p:nvSpPr>
        <p:spPr>
          <a:xfrm>
            <a:off x="3331614" y="2798555"/>
            <a:ext cx="789335" cy="3382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84699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288D78-C226-4A22-888A-9773BBC03580}" type="datetime4">
              <a:rPr lang="en-GB" smtClean="0"/>
              <a:t>10 February 2026</a:t>
            </a:fld>
            <a:endParaRPr lang="en-GB"/>
          </a:p>
        </p:txBody>
      </p:sp>
      <p:pic>
        <p:nvPicPr>
          <p:cNvPr id="6" name="Picture 2">
            <a:extLst>
              <a:ext uri="{FF2B5EF4-FFF2-40B4-BE49-F238E27FC236}">
                <a16:creationId xmlns:a16="http://schemas.microsoft.com/office/drawing/2014/main" id="{FD09A4AF-7A11-8643-9691-2EF2DA1311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srcRect l="13775" t="8701" r="31889" b="41600"/>
          <a:stretch/>
        </p:blipFill>
        <p:spPr>
          <a:xfrm>
            <a:off x="-40565" y="620687"/>
            <a:ext cx="7564893" cy="3892083"/>
          </a:xfrm>
          <a:prstGeom prst="rect">
            <a:avLst/>
          </a:prstGeom>
        </p:spPr>
      </p:pic>
      <p:sp>
        <p:nvSpPr>
          <p:cNvPr id="2" name="TextBox 1">
            <a:extLst>
              <a:ext uri="{FF2B5EF4-FFF2-40B4-BE49-F238E27FC236}">
                <a16:creationId xmlns:a16="http://schemas.microsoft.com/office/drawing/2014/main" id="{F2AF37D5-C3BA-2816-CF9E-5F5A941E78F1}"/>
              </a:ext>
            </a:extLst>
          </p:cNvPr>
          <p:cNvSpPr txBox="1"/>
          <p:nvPr/>
        </p:nvSpPr>
        <p:spPr>
          <a:xfrm>
            <a:off x="323528" y="4797152"/>
            <a:ext cx="3816424" cy="738664"/>
          </a:xfrm>
          <a:prstGeom prst="rect">
            <a:avLst/>
          </a:prstGeom>
          <a:noFill/>
        </p:spPr>
        <p:txBody>
          <a:bodyPr wrap="square" rtlCol="0">
            <a:spAutoFit/>
          </a:bodyPr>
          <a:lstStyle/>
          <a:p>
            <a:r>
              <a:rPr lang="en-US" sz="2400">
                <a:hlinkClick r:id="rId5"/>
              </a:rPr>
              <a:t>Options@becketkeys.org</a:t>
            </a:r>
            <a:endParaRPr lang="en-US" sz="2400"/>
          </a:p>
          <a:p>
            <a:endParaRPr lang="en-GB"/>
          </a:p>
        </p:txBody>
      </p:sp>
      <p:pic>
        <p:nvPicPr>
          <p:cNvPr id="5" name="Picture 4">
            <a:extLst>
              <a:ext uri="{FF2B5EF4-FFF2-40B4-BE49-F238E27FC236}">
                <a16:creationId xmlns:a16="http://schemas.microsoft.com/office/drawing/2014/main" id="{65776DBB-5AA1-C859-B6E9-778FCA7D819C}"/>
              </a:ext>
            </a:extLst>
          </p:cNvPr>
          <p:cNvPicPr>
            <a:picLocks noChangeAspect="1"/>
          </p:cNvPicPr>
          <p:nvPr/>
        </p:nvPicPr>
        <p:blipFill rotWithShape="1">
          <a:blip r:embed="rId6"/>
          <a:srcRect l="39762" t="15000" r="5114" b="9330"/>
          <a:stretch/>
        </p:blipFill>
        <p:spPr>
          <a:xfrm>
            <a:off x="5508104" y="2708920"/>
            <a:ext cx="5040560" cy="3892083"/>
          </a:xfrm>
          <a:prstGeom prst="rect">
            <a:avLst/>
          </a:prstGeom>
        </p:spPr>
      </p:pic>
    </p:spTree>
    <p:extLst>
      <p:ext uri="{BB962C8B-B14F-4D97-AF65-F5344CB8AC3E}">
        <p14:creationId xmlns:p14="http://schemas.microsoft.com/office/powerpoint/2010/main" val="38741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688A-A264-F766-F197-E579CEB8B4F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E4BC9DB-F07D-A1EB-5F9C-1B7145167B1A}"/>
              </a:ext>
            </a:extLst>
          </p:cNvPr>
          <p:cNvPicPr>
            <a:picLocks noGrp="1" noChangeAspect="1"/>
          </p:cNvPicPr>
          <p:nvPr>
            <p:ph idx="1"/>
          </p:nvPr>
        </p:nvPicPr>
        <p:blipFill>
          <a:blip r:embed="rId3"/>
          <a:stretch>
            <a:fillRect/>
          </a:stretch>
        </p:blipFill>
        <p:spPr>
          <a:xfrm>
            <a:off x="971600" y="1069848"/>
            <a:ext cx="6809208" cy="4999165"/>
          </a:xfrm>
          <a:prstGeom prst="rect">
            <a:avLst/>
          </a:prstGeom>
        </p:spPr>
      </p:pic>
      <p:sp>
        <p:nvSpPr>
          <p:cNvPr id="4" name="Date Placeholder 3">
            <a:extLst>
              <a:ext uri="{FF2B5EF4-FFF2-40B4-BE49-F238E27FC236}">
                <a16:creationId xmlns:a16="http://schemas.microsoft.com/office/drawing/2014/main" id="{B79B86F5-2521-1C65-D798-3B2B14F9130F}"/>
              </a:ext>
            </a:extLst>
          </p:cNvPr>
          <p:cNvSpPr>
            <a:spLocks noGrp="1"/>
          </p:cNvSpPr>
          <p:nvPr>
            <p:ph type="dt" sz="half" idx="10"/>
          </p:nvPr>
        </p:nvSpPr>
        <p:spPr/>
        <p:txBody>
          <a:bodyPr/>
          <a:lstStyle/>
          <a:p>
            <a:fld id="{E3288D78-C226-4A22-888A-9773BBC03580}" type="datetime4">
              <a:rPr lang="en-GB" smtClean="0"/>
              <a:t>10 February 2026</a:t>
            </a:fld>
            <a:endParaRPr lang="en-GB"/>
          </a:p>
        </p:txBody>
      </p:sp>
    </p:spTree>
    <p:extLst>
      <p:ext uri="{BB962C8B-B14F-4D97-AF65-F5344CB8AC3E}">
        <p14:creationId xmlns:p14="http://schemas.microsoft.com/office/powerpoint/2010/main" val="42217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7350"/>
            <a:ext cx="5976664" cy="1361307"/>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GB" sz="2800"/>
              <a:t>KS4 at Becket Keys - </a:t>
            </a:r>
            <a:br>
              <a:rPr lang="en-GB" sz="2800"/>
            </a:br>
            <a:r>
              <a:rPr lang="en-GB" sz="2800"/>
              <a:t>A traditional curriculum</a:t>
            </a:r>
          </a:p>
        </p:txBody>
      </p:sp>
      <p:sp>
        <p:nvSpPr>
          <p:cNvPr id="3" name="Content Placeholder 2"/>
          <p:cNvSpPr>
            <a:spLocks noGrp="1"/>
          </p:cNvSpPr>
          <p:nvPr>
            <p:ph idx="1"/>
          </p:nvPr>
        </p:nvSpPr>
        <p:spPr>
          <a:xfrm>
            <a:off x="0" y="2249424"/>
            <a:ext cx="9144000" cy="4608576"/>
          </a:xfrm>
        </p:spPr>
        <p:txBody>
          <a:bodyPr>
            <a:normAutofit/>
          </a:bodyPr>
          <a:lstStyle/>
          <a:p>
            <a:endParaRPr lang="en-GB"/>
          </a:p>
          <a:p>
            <a:endParaRPr lang="en-GB"/>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6" r="5756" b="4854"/>
          <a:stretch/>
        </p:blipFill>
        <p:spPr bwMode="auto">
          <a:xfrm>
            <a:off x="467544" y="2304866"/>
            <a:ext cx="5040560" cy="239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933" t="5217" r="10223" b="4861"/>
          <a:stretch/>
        </p:blipFill>
        <p:spPr bwMode="auto">
          <a:xfrm>
            <a:off x="4062633" y="4837677"/>
            <a:ext cx="2614392" cy="199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50101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3327226"/>
            <a:ext cx="2568674" cy="168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2D9F7EA8-9627-EE4A-BC87-420306D1A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620688"/>
            <a:ext cx="1391291" cy="1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69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07C528-CCD5-4507-9E1A-44A994CE2971}"/>
              </a:ext>
            </a:extLst>
          </p:cNvPr>
          <p:cNvSpPr>
            <a:spLocks noGrp="1"/>
          </p:cNvSpPr>
          <p:nvPr>
            <p:ph type="dt" sz="half" idx="10"/>
          </p:nvPr>
        </p:nvSpPr>
        <p:spPr/>
        <p:txBody>
          <a:bodyPr/>
          <a:lstStyle/>
          <a:p>
            <a:fld id="{E3288D78-C226-4A22-888A-9773BBC03580}" type="datetime4">
              <a:rPr lang="en-GB" smtClean="0"/>
              <a:t>10 February 2026</a:t>
            </a:fld>
            <a:endParaRPr lang="en-GB"/>
          </a:p>
        </p:txBody>
      </p:sp>
      <p:sp>
        <p:nvSpPr>
          <p:cNvPr id="9" name="TextBox 8">
            <a:extLst>
              <a:ext uri="{FF2B5EF4-FFF2-40B4-BE49-F238E27FC236}">
                <a16:creationId xmlns:a16="http://schemas.microsoft.com/office/drawing/2014/main" id="{D9B65871-CF5A-4E11-9F49-5DFF4DFBDEC5}"/>
              </a:ext>
            </a:extLst>
          </p:cNvPr>
          <p:cNvSpPr txBox="1"/>
          <p:nvPr/>
        </p:nvSpPr>
        <p:spPr>
          <a:xfrm>
            <a:off x="539552" y="1412776"/>
            <a:ext cx="8208912" cy="4216539"/>
          </a:xfrm>
          <a:prstGeom prst="rect">
            <a:avLst/>
          </a:prstGeom>
          <a:noFill/>
        </p:spPr>
        <p:txBody>
          <a:bodyPr wrap="square">
            <a:spAutoFit/>
          </a:bodyPr>
          <a:lstStyle/>
          <a:p>
            <a:pPr algn="l"/>
            <a:r>
              <a:rPr lang="en-GB" sz="2800" b="0" i="0">
                <a:solidFill>
                  <a:srgbClr val="E5007E"/>
                </a:solidFill>
                <a:effectLst/>
                <a:latin typeface="-apple-system"/>
              </a:rPr>
              <a:t>The EBacc subjects</a:t>
            </a:r>
          </a:p>
          <a:p>
            <a:pPr algn="l">
              <a:buFont typeface="Arial" panose="020B0604020202020204" pitchFamily="34" charset="0"/>
              <a:buChar char="•"/>
            </a:pPr>
            <a:r>
              <a:rPr lang="en-GB" sz="2800" b="0" i="0">
                <a:solidFill>
                  <a:srgbClr val="706F6F"/>
                </a:solidFill>
                <a:effectLst/>
                <a:latin typeface="-apple-system"/>
              </a:rPr>
              <a:t>English Language and Literature</a:t>
            </a:r>
          </a:p>
          <a:p>
            <a:pPr algn="l">
              <a:buFont typeface="Arial" panose="020B0604020202020204" pitchFamily="34" charset="0"/>
              <a:buChar char="•"/>
            </a:pPr>
            <a:r>
              <a:rPr lang="en-GB" sz="2800">
                <a:solidFill>
                  <a:srgbClr val="706F6F"/>
                </a:solidFill>
                <a:latin typeface="-apple-system"/>
              </a:rPr>
              <a:t>M</a:t>
            </a:r>
            <a:r>
              <a:rPr lang="en-GB" sz="2800" b="0" i="0">
                <a:solidFill>
                  <a:srgbClr val="706F6F"/>
                </a:solidFill>
                <a:effectLst/>
                <a:latin typeface="-apple-system"/>
              </a:rPr>
              <a:t>athematics</a:t>
            </a:r>
          </a:p>
          <a:p>
            <a:pPr algn="l">
              <a:buFont typeface="Arial" panose="020B0604020202020204" pitchFamily="34" charset="0"/>
              <a:buChar char="•"/>
            </a:pPr>
            <a:r>
              <a:rPr lang="en-GB" sz="2800">
                <a:solidFill>
                  <a:srgbClr val="706F6F"/>
                </a:solidFill>
                <a:latin typeface="-apple-system"/>
              </a:rPr>
              <a:t>T</a:t>
            </a:r>
            <a:r>
              <a:rPr lang="en-GB" sz="2800" b="0" i="0">
                <a:solidFill>
                  <a:srgbClr val="706F6F"/>
                </a:solidFill>
                <a:effectLst/>
                <a:latin typeface="-apple-system"/>
              </a:rPr>
              <a:t>he </a:t>
            </a:r>
            <a:r>
              <a:rPr lang="en-GB" sz="2800">
                <a:solidFill>
                  <a:srgbClr val="706F6F"/>
                </a:solidFill>
                <a:latin typeface="-apple-system"/>
              </a:rPr>
              <a:t>S</a:t>
            </a:r>
            <a:r>
              <a:rPr lang="en-GB" sz="2800" b="0" i="0">
                <a:solidFill>
                  <a:srgbClr val="706F6F"/>
                </a:solidFill>
                <a:effectLst/>
                <a:latin typeface="-apple-system"/>
              </a:rPr>
              <a:t>ciences</a:t>
            </a:r>
          </a:p>
          <a:p>
            <a:pPr algn="l">
              <a:buFont typeface="Arial" panose="020B0604020202020204" pitchFamily="34" charset="0"/>
              <a:buChar char="•"/>
            </a:pPr>
            <a:r>
              <a:rPr lang="en-GB" sz="2800">
                <a:solidFill>
                  <a:srgbClr val="706F6F"/>
                </a:solidFill>
                <a:latin typeface="-apple-system"/>
              </a:rPr>
              <a:t>G</a:t>
            </a:r>
            <a:r>
              <a:rPr lang="en-GB" sz="2800" b="0" i="0">
                <a:solidFill>
                  <a:srgbClr val="706F6F"/>
                </a:solidFill>
                <a:effectLst/>
                <a:latin typeface="-apple-system"/>
              </a:rPr>
              <a:t>eography or History</a:t>
            </a:r>
          </a:p>
          <a:p>
            <a:pPr algn="l">
              <a:buFont typeface="Arial" panose="020B0604020202020204" pitchFamily="34" charset="0"/>
              <a:buChar char="•"/>
            </a:pPr>
            <a:r>
              <a:rPr lang="en-GB" sz="2800">
                <a:solidFill>
                  <a:srgbClr val="706F6F"/>
                </a:solidFill>
                <a:latin typeface="-apple-system"/>
              </a:rPr>
              <a:t> A Language (Spanish or Mandarin)</a:t>
            </a:r>
            <a:endParaRPr lang="en-GB" sz="2800" b="0" i="0">
              <a:solidFill>
                <a:srgbClr val="706F6F"/>
              </a:solidFill>
              <a:effectLst/>
              <a:latin typeface="-apple-system"/>
            </a:endParaRPr>
          </a:p>
          <a:p>
            <a:pPr algn="l">
              <a:buFont typeface="Arial" panose="020B0604020202020204" pitchFamily="34" charset="0"/>
              <a:buChar char="•"/>
            </a:pPr>
            <a:endParaRPr lang="en-GB" sz="2800" b="0" i="0">
              <a:solidFill>
                <a:srgbClr val="706F6F"/>
              </a:solidFill>
              <a:effectLst/>
              <a:latin typeface="-apple-system"/>
            </a:endParaRPr>
          </a:p>
          <a:p>
            <a:pPr algn="l"/>
            <a:r>
              <a:rPr lang="en-GB" sz="3600" b="1" i="0">
                <a:solidFill>
                  <a:schemeClr val="accent3">
                    <a:lumMod val="60000"/>
                    <a:lumOff val="40000"/>
                  </a:schemeClr>
                </a:solidFill>
                <a:effectLst/>
                <a:latin typeface="-apple-system"/>
              </a:rPr>
              <a:t>To achieve the EBacc students must study at least seven GCSEs in the five areas</a:t>
            </a:r>
          </a:p>
        </p:txBody>
      </p:sp>
      <p:pic>
        <p:nvPicPr>
          <p:cNvPr id="10" name="Picture 9">
            <a:extLst>
              <a:ext uri="{FF2B5EF4-FFF2-40B4-BE49-F238E27FC236}">
                <a16:creationId xmlns:a16="http://schemas.microsoft.com/office/drawing/2014/main" id="{8F0CEC66-FF6A-45E5-BCC7-1DFBFBF04408}"/>
              </a:ext>
            </a:extLst>
          </p:cNvPr>
          <p:cNvPicPr>
            <a:picLocks noChangeAspect="1"/>
          </p:cNvPicPr>
          <p:nvPr/>
        </p:nvPicPr>
        <p:blipFill>
          <a:blip r:embed="rId3"/>
          <a:stretch>
            <a:fillRect/>
          </a:stretch>
        </p:blipFill>
        <p:spPr>
          <a:xfrm>
            <a:off x="5850414" y="612648"/>
            <a:ext cx="2912367" cy="2600328"/>
          </a:xfrm>
          <a:prstGeom prst="rect">
            <a:avLst/>
          </a:prstGeom>
        </p:spPr>
      </p:pic>
    </p:spTree>
    <p:extLst>
      <p:ext uri="{BB962C8B-B14F-4D97-AF65-F5344CB8AC3E}">
        <p14:creationId xmlns:p14="http://schemas.microsoft.com/office/powerpoint/2010/main" val="104443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567EE91-3464-9685-6D75-5BDB8BA1FB8F}"/>
              </a:ext>
            </a:extLst>
          </p:cNvPr>
          <p:cNvSpPr>
            <a:spLocks noGrp="1"/>
          </p:cNvSpPr>
          <p:nvPr>
            <p:ph type="title"/>
          </p:nvPr>
        </p:nvSpPr>
        <p:spPr>
          <a:xfrm>
            <a:off x="836676" y="548640"/>
            <a:ext cx="7626096" cy="1179576"/>
          </a:xfrm>
        </p:spPr>
        <p:txBody>
          <a:bodyPr/>
          <a:lstStyle/>
          <a:p>
            <a:endParaRPr lang="en-US"/>
          </a:p>
        </p:txBody>
      </p:sp>
      <p:pic>
        <p:nvPicPr>
          <p:cNvPr id="13" name="Content Placeholder 12" descr="Reasons for learning a language - Why learn a language - motivation ...">
            <a:extLst>
              <a:ext uri="{FF2B5EF4-FFF2-40B4-BE49-F238E27FC236}">
                <a16:creationId xmlns:a16="http://schemas.microsoft.com/office/drawing/2014/main" id="{A8C4FCA6-3A20-E49E-4F06-0A95D387140A}"/>
              </a:ext>
            </a:extLst>
          </p:cNvPr>
          <p:cNvPicPr>
            <a:picLocks noGrp="1" noChangeAspect="1"/>
          </p:cNvPicPr>
          <p:nvPr>
            <p:ph idx="1"/>
          </p:nvPr>
        </p:nvPicPr>
        <p:blipFill>
          <a:blip r:embed="rId3"/>
          <a:srcRect b="42241"/>
          <a:stretch>
            <a:fillRect/>
          </a:stretch>
        </p:blipFill>
        <p:spPr>
          <a:xfrm>
            <a:off x="468660" y="2491275"/>
            <a:ext cx="8161862" cy="2651761"/>
          </a:xfrm>
          <a:noFill/>
        </p:spPr>
      </p:pic>
      <p:sp>
        <p:nvSpPr>
          <p:cNvPr id="16" name="Date Placeholder 3">
            <a:extLst>
              <a:ext uri="{FF2B5EF4-FFF2-40B4-BE49-F238E27FC236}">
                <a16:creationId xmlns:a16="http://schemas.microsoft.com/office/drawing/2014/main" id="{48F236F0-F884-A3A9-9BAD-1166DF8A4F55}"/>
              </a:ext>
            </a:extLst>
          </p:cNvPr>
          <p:cNvSpPr>
            <a:spLocks noGrp="1"/>
          </p:cNvSpPr>
          <p:nvPr>
            <p:ph type="dt" sz="half" idx="10"/>
          </p:nvPr>
        </p:nvSpPr>
        <p:spPr>
          <a:xfrm>
            <a:off x="836676" y="6356351"/>
            <a:ext cx="2057400" cy="365125"/>
          </a:xfrm>
        </p:spPr>
        <p:txBody>
          <a:bodyPr anchor="ctr">
            <a:normAutofit/>
          </a:bodyPr>
          <a:lstStyle/>
          <a:p>
            <a:pPr>
              <a:spcAft>
                <a:spcPts val="600"/>
              </a:spcAft>
            </a:pPr>
            <a:fld id="{4567A8F9-D050-4925-9B60-BB38735890DF}" type="datetime1">
              <a:rPr lang="en-US"/>
              <a:pPr>
                <a:spcAft>
                  <a:spcPts val="600"/>
                </a:spcAft>
              </a:pPr>
              <a:t>2/10/2026</a:t>
            </a:fld>
            <a:endParaRPr lang="en-US"/>
          </a:p>
        </p:txBody>
      </p:sp>
      <p:sp>
        <p:nvSpPr>
          <p:cNvPr id="34" name="Footer Placeholder 4">
            <a:extLst>
              <a:ext uri="{FF2B5EF4-FFF2-40B4-BE49-F238E27FC236}">
                <a16:creationId xmlns:a16="http://schemas.microsoft.com/office/drawing/2014/main" id="{6B985CBC-7A6E-8428-F64B-6215C8C47EF9}"/>
              </a:ext>
            </a:extLst>
          </p:cNvPr>
          <p:cNvSpPr>
            <a:spLocks noGrp="1"/>
          </p:cNvSpPr>
          <p:nvPr>
            <p:ph type="ftr" sz="quarter" idx="11"/>
          </p:nvPr>
        </p:nvSpPr>
        <p:spPr>
          <a:xfrm>
            <a:off x="3028950" y="6356351"/>
            <a:ext cx="3086100" cy="365125"/>
          </a:xfrm>
        </p:spPr>
        <p:txBody>
          <a:bodyPr/>
          <a:lstStyle/>
          <a:p>
            <a:endParaRPr lang="en-US"/>
          </a:p>
        </p:txBody>
      </p:sp>
      <p:sp>
        <p:nvSpPr>
          <p:cNvPr id="20" name="Slide Number Placeholder 5">
            <a:extLst>
              <a:ext uri="{FF2B5EF4-FFF2-40B4-BE49-F238E27FC236}">
                <a16:creationId xmlns:a16="http://schemas.microsoft.com/office/drawing/2014/main" id="{48605B66-1078-907D-7953-C90303BA09F9}"/>
              </a:ext>
            </a:extLst>
          </p:cNvPr>
          <p:cNvSpPr>
            <a:spLocks noGrp="1"/>
          </p:cNvSpPr>
          <p:nvPr>
            <p:ph type="sldNum" sz="quarter" idx="12"/>
          </p:nvPr>
        </p:nvSpPr>
        <p:spPr>
          <a:xfrm>
            <a:off x="6405372" y="6356351"/>
            <a:ext cx="2057400" cy="365125"/>
          </a:xfrm>
        </p:spPr>
        <p:txBody>
          <a:bodyPr anchor="ctr">
            <a:normAutofit/>
          </a:bodyPr>
          <a:lstStyle/>
          <a:p>
            <a:pPr>
              <a:spcAft>
                <a:spcPts val="600"/>
              </a:spcAft>
            </a:pPr>
            <a:fld id="{A65A5C87-DF58-40C8-B092-1DE63DB4547E}" type="slidenum">
              <a:rPr lang="en-US" dirty="0"/>
              <a:pPr>
                <a:spcAft>
                  <a:spcPts val="600"/>
                </a:spcAft>
              </a:pPr>
              <a:t>9</a:t>
            </a:fld>
            <a:endParaRPr lang="en-US"/>
          </a:p>
        </p:txBody>
      </p:sp>
    </p:spTree>
    <p:extLst>
      <p:ext uri="{BB962C8B-B14F-4D97-AF65-F5344CB8AC3E}">
        <p14:creationId xmlns:p14="http://schemas.microsoft.com/office/powerpoint/2010/main" val="2173784057"/>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E2AC968240D448F2EC772161462EE" ma:contentTypeVersion="17" ma:contentTypeDescription="Create a new document." ma:contentTypeScope="" ma:versionID="d706742245660f588137d2d763c57eef">
  <xsd:schema xmlns:xsd="http://www.w3.org/2001/XMLSchema" xmlns:xs="http://www.w3.org/2001/XMLSchema" xmlns:p="http://schemas.microsoft.com/office/2006/metadata/properties" xmlns:ns2="913c6937-5412-4338-8773-7464c957d578" xmlns:ns3="51daa66e-aeaf-4174-bf9f-c0bfaffb64df" targetNamespace="http://schemas.microsoft.com/office/2006/metadata/properties" ma:root="true" ma:fieldsID="f7d0ff2b2137194ae6d8ea18801ea5cd" ns2:_="" ns3:_="">
    <xsd:import namespace="913c6937-5412-4338-8773-7464c957d578"/>
    <xsd:import namespace="51daa66e-aeaf-4174-bf9f-c0bfaffb64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element ref="ns2:LDE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c6937-5412-4338-8773-7464c957d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ea1cce8-c7f8-4d79-b1f3-a95309df749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LDEComments" ma:index="24" nillable="true" ma:displayName="LDE Comments" ma:format="Dropdown" ma:internalName="LD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daa66e-aeaf-4174-bf9f-c0bfaffb64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36afada-542a-465d-8a31-9dfbb7efefbd}" ma:internalName="TaxCatchAll" ma:showField="CatchAllData" ma:web="51daa66e-aeaf-4174-bf9f-c0bfaffb64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daa66e-aeaf-4174-bf9f-c0bfaffb64df" xsi:nil="true"/>
    <lcf76f155ced4ddcb4097134ff3c332f xmlns="913c6937-5412-4338-8773-7464c957d578">
      <Terms xmlns="http://schemas.microsoft.com/office/infopath/2007/PartnerControls"/>
    </lcf76f155ced4ddcb4097134ff3c332f>
    <LDEComments xmlns="913c6937-5412-4338-8773-7464c957d578" xsi:nil="true"/>
  </documentManagement>
</p:properties>
</file>

<file path=customXml/itemProps1.xml><?xml version="1.0" encoding="utf-8"?>
<ds:datastoreItem xmlns:ds="http://schemas.openxmlformats.org/officeDocument/2006/customXml" ds:itemID="{F194D6F9-9242-4EC5-B5AC-D86A7CA65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c6937-5412-4338-8773-7464c957d578"/>
    <ds:schemaRef ds:uri="51daa66e-aeaf-4174-bf9f-c0bfaffb6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70795-E8F8-4AD8-B943-09AC5AC33EC6}">
  <ds:schemaRefs>
    <ds:schemaRef ds:uri="http://schemas.microsoft.com/sharepoint/v3/contenttype/forms"/>
  </ds:schemaRefs>
</ds:datastoreItem>
</file>

<file path=customXml/itemProps3.xml><?xml version="1.0" encoding="utf-8"?>
<ds:datastoreItem xmlns:ds="http://schemas.openxmlformats.org/officeDocument/2006/customXml" ds:itemID="{838ECB5D-164A-4362-BCC2-9CB1C2649C4F}">
  <ds:schemaRefs>
    <ds:schemaRef ds:uri="http://www.w3.org/XML/1998/namespace"/>
    <ds:schemaRef ds:uri="http://schemas.openxmlformats.org/package/2006/metadata/core-properties"/>
    <ds:schemaRef ds:uri="http://schemas.microsoft.com/office/2006/documentManagement/types"/>
    <ds:schemaRef ds:uri="http://purl.org/dc/elements/1.1/"/>
    <ds:schemaRef ds:uri="913c6937-5412-4338-8773-7464c957d578"/>
    <ds:schemaRef ds:uri="51daa66e-aeaf-4174-bf9f-c0bfaffb64df"/>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Urban</Template>
  <TotalTime>9</TotalTime>
  <Words>3323</Words>
  <Application>Microsoft Office PowerPoint</Application>
  <PresentationFormat>On-screen Show (4:3)</PresentationFormat>
  <Paragraphs>285</Paragraphs>
  <Slides>31</Slides>
  <Notes>31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-apple-system</vt:lpstr>
      <vt:lpstr>Arial</vt:lpstr>
      <vt:lpstr>Avenir Next LT Pro</vt:lpstr>
      <vt:lpstr>Calibri</vt:lpstr>
      <vt:lpstr>EMUYPT+HelveticaNeue</vt:lpstr>
      <vt:lpstr>Georgia</vt:lpstr>
      <vt:lpstr>Houschka Rounded Bold</vt:lpstr>
      <vt:lpstr>Wingdings</vt:lpstr>
      <vt:lpstr>AccentBoxVTI</vt:lpstr>
      <vt:lpstr>GCSE Curriculum Choices Evening  at Becket Keys</vt:lpstr>
      <vt:lpstr>The purpose of the evening: </vt:lpstr>
      <vt:lpstr>PowerPoint Presentation</vt:lpstr>
      <vt:lpstr>Year 9 Guided Choices Booklet </vt:lpstr>
      <vt:lpstr>PowerPoint Presentation</vt:lpstr>
      <vt:lpstr>PowerPoint Presentation</vt:lpstr>
      <vt:lpstr>KS4 at Becket Keys -  A traditional curriculum</vt:lpstr>
      <vt:lpstr>PowerPoint Presentation</vt:lpstr>
      <vt:lpstr>PowerPoint Presentation</vt:lpstr>
      <vt:lpstr>PowerPoint Presentation</vt:lpstr>
      <vt:lpstr>Core Subjects</vt:lpstr>
      <vt:lpstr>Compulsory Subjects</vt:lpstr>
      <vt:lpstr>PowerPoint Presentation</vt:lpstr>
      <vt:lpstr>PowerPoint Presentation</vt:lpstr>
      <vt:lpstr>Final Option Subject (3 lessons per week)</vt:lpstr>
      <vt:lpstr>PowerPoint Presentation</vt:lpstr>
      <vt:lpstr>Non-NEA subjects </vt:lpstr>
      <vt:lpstr>Good reasons to choose a course</vt:lpstr>
      <vt:lpstr> Everyone must choose  a reserve subject</vt:lpstr>
      <vt:lpstr>PowerPoint Presentation</vt:lpstr>
      <vt:lpstr>Timeline </vt:lpstr>
      <vt:lpstr>Options questionnaire </vt:lpstr>
      <vt:lpstr>PowerPoint Presentation</vt:lpstr>
      <vt:lpstr>PowerPoint Presentation</vt:lpstr>
      <vt:lpstr>PowerPoint Presentation</vt:lpstr>
      <vt:lpstr>What if I have a career in mind?</vt:lpstr>
      <vt:lpstr>Next steps…</vt:lpstr>
      <vt:lpstr>PowerPoint Presentation</vt:lpstr>
      <vt:lpstr>Parent Workshops </vt:lpstr>
      <vt:lpstr>Online  Safety</vt:lpstr>
      <vt:lpstr>Options@becketkeys.org </vt:lpstr>
    </vt:vector>
  </TitlesOfParts>
  <Company>Becket Keys CofE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Options at Becket Keys</dc:title>
  <dc:creator>Ellen Endicott</dc:creator>
  <cp:lastModifiedBy>Gus Fenn</cp:lastModifiedBy>
  <cp:revision>2</cp:revision>
  <cp:lastPrinted>2025-02-13T16:50:22Z</cp:lastPrinted>
  <dcterms:created xsi:type="dcterms:W3CDTF">2014-09-04T08:19:38Z</dcterms:created>
  <dcterms:modified xsi:type="dcterms:W3CDTF">2026-02-10T11:45:20Z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0x01010064FE2AC968240D448F2EC772161462EE</vt:lpwstr>
  </property>
  <property fmtid="{D5CDD505-2E9C-101B-9397-08002B2CF9AE}" pid="3" name="MediaServiceImageTags">
    <vt:lpwstr/>
  </property>
</Properties>
</file>