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19"/>
  </p:notesMasterIdLst>
  <p:handoutMasterIdLst>
    <p:handoutMasterId r:id="rId20"/>
  </p:handoutMasterIdLst>
  <p:sldIdLst>
    <p:sldId id="261" r:id="rId5"/>
    <p:sldId id="271" r:id="rId6"/>
    <p:sldId id="272" r:id="rId7"/>
    <p:sldId id="273" r:id="rId8"/>
    <p:sldId id="274" r:id="rId9"/>
    <p:sldId id="275" r:id="rId10"/>
    <p:sldId id="276" r:id="rId11"/>
    <p:sldId id="265" r:id="rId12"/>
    <p:sldId id="282" r:id="rId13"/>
    <p:sldId id="277" r:id="rId14"/>
    <p:sldId id="279" r:id="rId15"/>
    <p:sldId id="278" r:id="rId16"/>
    <p:sldId id="28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C5E0B4"/>
    <a:srgbClr val="F3F2F1"/>
    <a:srgbClr val="EEEEEE"/>
    <a:srgbClr val="87175F"/>
    <a:srgbClr val="EEC621"/>
    <a:srgbClr val="E58C09"/>
    <a:srgbClr val="43467B"/>
    <a:srgbClr val="AEA422"/>
    <a:srgbClr val="F69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E89F5-04B5-4239-9217-BA6FD3807ED1}" v="25" dt="2024-10-08T14:05:14.390"/>
    <p1510:client id="{138229FE-4867-A548-83AB-CD3F75F8BEEE}" v="33" dt="2024-10-08T15:39:18.487"/>
    <p1510:client id="{54D965F5-F1C1-4AC4-B5FA-D73D2D730BB6}" v="70" dt="2024-10-08T11:54:30.838"/>
    <p1510:client id="{9BE34B8D-60FE-7B99-59B4-073F24A7AF97}" v="4" dt="2024-10-09T07:33:52.638"/>
    <p1510:client id="{9CD37A5E-C449-0824-4C73-1BD4552227BE}" v="7" dt="2024-10-08T14:13:09.978"/>
    <p1510:client id="{BFDD3A7C-FEE6-04E7-8CDB-6D2668FC6A4E}" v="412" dt="2024-10-08T15:22:01.653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t>10/14/2024</a:t>
            </a:fld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t>‹#›</a:t>
            </a:fld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10/14/2024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B8EEC-38C8-E34A-96D8-C85F7B5ED4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8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460" y="3717925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B86317C-FEFC-4E60-993D-2F2910DBA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728656" y="3737592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A6E4A3E-95D7-46F3-BF8E-4E79C966E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3459" y="1990787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E4F85BB-54CB-44E3-82FB-44DA76E5034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13979" y="2295588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</p:spTree>
    <p:extLst>
      <p:ext uri="{BB962C8B-B14F-4D97-AF65-F5344CB8AC3E}">
        <p14:creationId xmlns:p14="http://schemas.microsoft.com/office/powerpoint/2010/main" val="391800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Important Content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BE8DA36-D644-492B-90B9-8B8DA86F9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47096" y="13251"/>
            <a:ext cx="9061173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  <a:gd name="connsiteX0" fmla="*/ 0 w 8345556"/>
              <a:gd name="connsiteY0" fmla="*/ 0 h 6871252"/>
              <a:gd name="connsiteX1" fmla="*/ 8329286 w 8345556"/>
              <a:gd name="connsiteY1" fmla="*/ 0 h 6871252"/>
              <a:gd name="connsiteX2" fmla="*/ 8345556 w 8345556"/>
              <a:gd name="connsiteY2" fmla="*/ 6871252 h 6871252"/>
              <a:gd name="connsiteX3" fmla="*/ 0 w 8345556"/>
              <a:gd name="connsiteY3" fmla="*/ 6858000 h 6871252"/>
              <a:gd name="connsiteX4" fmla="*/ 0 w 8345556"/>
              <a:gd name="connsiteY4" fmla="*/ 0 h 6871252"/>
              <a:gd name="connsiteX0" fmla="*/ 4134679 w 8345556"/>
              <a:gd name="connsiteY0" fmla="*/ 0 h 6884505"/>
              <a:gd name="connsiteX1" fmla="*/ 8329286 w 8345556"/>
              <a:gd name="connsiteY1" fmla="*/ 13253 h 6884505"/>
              <a:gd name="connsiteX2" fmla="*/ 8345556 w 8345556"/>
              <a:gd name="connsiteY2" fmla="*/ 6884505 h 6884505"/>
              <a:gd name="connsiteX3" fmla="*/ 0 w 8345556"/>
              <a:gd name="connsiteY3" fmla="*/ 6871253 h 6884505"/>
              <a:gd name="connsiteX4" fmla="*/ 4134679 w 8345556"/>
              <a:gd name="connsiteY4" fmla="*/ 0 h 6884505"/>
              <a:gd name="connsiteX0" fmla="*/ 4850296 w 9061173"/>
              <a:gd name="connsiteY0" fmla="*/ 0 h 6884505"/>
              <a:gd name="connsiteX1" fmla="*/ 9044903 w 9061173"/>
              <a:gd name="connsiteY1" fmla="*/ 13253 h 6884505"/>
              <a:gd name="connsiteX2" fmla="*/ 9061173 w 9061173"/>
              <a:gd name="connsiteY2" fmla="*/ 6884505 h 6884505"/>
              <a:gd name="connsiteX3" fmla="*/ 0 w 9061173"/>
              <a:gd name="connsiteY3" fmla="*/ 6871253 h 6884505"/>
              <a:gd name="connsiteX4" fmla="*/ 4850296 w 9061173"/>
              <a:gd name="connsiteY4" fmla="*/ 0 h 68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1173" h="6884505">
                <a:moveTo>
                  <a:pt x="4850296" y="0"/>
                </a:moveTo>
                <a:lnTo>
                  <a:pt x="9044903" y="13253"/>
                </a:lnTo>
                <a:cubicBezTo>
                  <a:pt x="9050326" y="2303670"/>
                  <a:pt x="9055750" y="4594088"/>
                  <a:pt x="9061173" y="6884505"/>
                </a:cubicBezTo>
                <a:lnTo>
                  <a:pt x="0" y="6871253"/>
                </a:lnTo>
                <a:lnTo>
                  <a:pt x="4850296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3B31-2EAF-3630-C5A7-6FB12D79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8EFC7-2931-BA3C-C0FA-A7B165697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50359-E53C-761E-1086-F222AC69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17FD-4AD5-4B47-B288-93C0C41C4463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AF7B-9DA8-CCC2-D467-DED2A268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178E4-71DC-9309-6E5A-F2FDA46F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09A6-39F0-E142-8329-7AFE9759E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8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4014" r:id="rId26"/>
    <p:sldLayoutId id="2147483978" r:id="rId27"/>
    <p:sldLayoutId id="2147483974" r:id="rId28"/>
    <p:sldLayoutId id="2147483975" r:id="rId29"/>
    <p:sldLayoutId id="2147483976" r:id="rId30"/>
    <p:sldLayoutId id="214748397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5" r:id="rId38"/>
    <p:sldLayoutId id="2147484002" r:id="rId39"/>
    <p:sldLayoutId id="2147484003" r:id="rId40"/>
    <p:sldLayoutId id="2147484004" r:id="rId41"/>
    <p:sldLayoutId id="2147483994" r:id="rId42"/>
    <p:sldLayoutId id="2147484005" r:id="rId43"/>
    <p:sldLayoutId id="2147484013" r:id="rId44"/>
    <p:sldLayoutId id="2147484006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4008" r:id="rId54"/>
    <p:sldLayoutId id="2147484009" r:id="rId55"/>
    <p:sldLayoutId id="2147484010" r:id="rId56"/>
    <p:sldLayoutId id="2147484011" r:id="rId57"/>
    <p:sldLayoutId id="2147484012" r:id="rId58"/>
    <p:sldLayoutId id="2147484015" r:id="rId59"/>
    <p:sldLayoutId id="2147484016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sitting on the snow&#10;&#10;Description automatically generated">
            <a:extLst>
              <a:ext uri="{FF2B5EF4-FFF2-40B4-BE49-F238E27FC236}">
                <a16:creationId xmlns:a16="http://schemas.microsoft.com/office/drawing/2014/main" id="{2AFB22D1-3A09-8983-9628-F9A4C465AB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965962-E254-47B8-BE29-F360B3D4D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H="1" flipV="1">
            <a:off x="10028985" y="4490092"/>
            <a:ext cx="1376028" cy="197535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F593AD-7DEB-46F5-ADB4-498C690DE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913363"/>
            <a:ext cx="5148049" cy="340559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21" y="2912139"/>
            <a:ext cx="5095326" cy="1309056"/>
          </a:xfrm>
        </p:spPr>
        <p:txBody>
          <a:bodyPr>
            <a:noAutofit/>
          </a:bodyPr>
          <a:lstStyle/>
          <a:p>
            <a:pPr algn="l"/>
            <a:r>
              <a:rPr lang="en-US" sz="5400" b="1" cap="none"/>
              <a:t>Sugarloaf Ski Trip March 27</a:t>
            </a:r>
            <a:r>
              <a:rPr lang="en-US" sz="5400" b="1" cap="none" baseline="30000"/>
              <a:t>th</a:t>
            </a:r>
            <a:r>
              <a:rPr lang="en-US" sz="5400" b="1" cap="none"/>
              <a:t> – 3</a:t>
            </a:r>
            <a:r>
              <a:rPr lang="en-US" sz="5400" b="1" cap="none" baseline="30000"/>
              <a:t>rd</a:t>
            </a:r>
            <a:r>
              <a:rPr lang="en-US" sz="5400" b="1" cap="none"/>
              <a:t> April 2026</a:t>
            </a:r>
            <a:br>
              <a:rPr lang="en-US" sz="5400" cap="none"/>
            </a:br>
            <a:endParaRPr lang="en-US" sz="5400" cap="none">
              <a:ea typeface="Calibri"/>
              <a:cs typeface="Calibri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8708" y="5416884"/>
            <a:ext cx="4915843" cy="806253"/>
          </a:xfrm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Wednesday 9</a:t>
            </a:r>
            <a:r>
              <a:rPr lang="en-US" baseline="30000">
                <a:solidFill>
                  <a:schemeClr val="accent2"/>
                </a:solidFill>
              </a:rPr>
              <a:t>TH</a:t>
            </a:r>
            <a:r>
              <a:rPr lang="en-US">
                <a:solidFill>
                  <a:schemeClr val="accent2"/>
                </a:solidFill>
              </a:rPr>
              <a:t> October 2024</a:t>
            </a:r>
          </a:p>
          <a:p>
            <a:pPr algn="l"/>
            <a:endParaRPr lang="en-US">
              <a:solidFill>
                <a:schemeClr val="accent2"/>
              </a:solidFill>
            </a:endParaRPr>
          </a:p>
          <a:p>
            <a:pPr algn="l"/>
            <a:endParaRPr lang="en-US">
              <a:solidFill>
                <a:schemeClr val="accent2"/>
              </a:solidFill>
            </a:endParaRPr>
          </a:p>
          <a:p>
            <a:pPr algn="l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2B3601-9489-4CCB-A02B-82A874105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32656"/>
            <a:ext cx="1584176" cy="1683184"/>
          </a:xfrm>
          <a:prstGeom prst="rect">
            <a:avLst/>
          </a:prstGeom>
        </p:spPr>
      </p:pic>
      <p:sp>
        <p:nvSpPr>
          <p:cNvPr id="9" name="Subtitle 6">
            <a:extLst>
              <a:ext uri="{FF2B5EF4-FFF2-40B4-BE49-F238E27FC236}">
                <a16:creationId xmlns:a16="http://schemas.microsoft.com/office/drawing/2014/main" id="{9A798ED0-A464-4AA2-9437-6CBB5535F06C}"/>
              </a:ext>
            </a:extLst>
          </p:cNvPr>
          <p:cNvSpPr txBox="1">
            <a:spLocks/>
          </p:cNvSpPr>
          <p:nvPr/>
        </p:nvSpPr>
        <p:spPr>
          <a:xfrm>
            <a:off x="6148708" y="5877272"/>
            <a:ext cx="4915843" cy="5273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2">
                    <a:lumMod val="40000"/>
                    <a:lumOff val="60000"/>
                  </a:schemeClr>
                </a:solidFill>
              </a:rPr>
              <a:t>BECKET KEYS CHURCH OF ENGLAND SCHOOL</a:t>
            </a:r>
          </a:p>
          <a:p>
            <a:pPr algn="l"/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476E-983E-F53D-1351-5A246F5C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86112"/>
            <a:ext cx="10805160" cy="707886"/>
          </a:xfrm>
        </p:spPr>
        <p:txBody>
          <a:bodyPr>
            <a:normAutofit/>
          </a:bodyPr>
          <a:lstStyle/>
          <a:p>
            <a:r>
              <a:rPr lang="en-GB" spc="-10">
                <a:solidFill>
                  <a:srgbClr val="002C5C"/>
                </a:solidFill>
                <a:latin typeface="Trebuchet MS"/>
                <a:ea typeface="+mn-ea"/>
                <a:cs typeface="+mn-cs"/>
              </a:rPr>
              <a:t>Travel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DA311-59DD-A79E-1553-DCFED9DB5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6993C-6398-9AAC-5A30-FF2D862DDC99}"/>
              </a:ext>
            </a:extLst>
          </p:cNvPr>
          <p:cNvSpPr txBox="1"/>
          <p:nvPr/>
        </p:nvSpPr>
        <p:spPr>
          <a:xfrm>
            <a:off x="263352" y="1393998"/>
            <a:ext cx="7776864" cy="5199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British Airways Return Flights (Heathrow to Boston)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1 piece of hold and hand baggage per person, subject to weight and dimension restrictions (huge weight allowance up to 23kg).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1 piece of hand luggage per person in line with airline requirements.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Luggage check in day before at school.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Typical long haul entertainment system in flight.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Meals and refreshments on flights.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First class coach travel (school to Heathrow, Boston to Sugarloaf – and back).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780E2-0C97-2A18-CE92-02962672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458" y="270767"/>
            <a:ext cx="3181270" cy="423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F1C2F-80AC-9371-64DA-DD718B37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57" y="4356720"/>
            <a:ext cx="3185837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2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880-E8C7-F883-A3A2-A8245730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460" y="3423740"/>
            <a:ext cx="5013960" cy="2408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 cap="all" spc="100" baseline="0">
                <a:latin typeface="+mj-lt"/>
                <a:ea typeface="+mj-ea"/>
                <a:cs typeface="+mj-cs"/>
              </a:rPr>
              <a:t>Après Ski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BB525-D3C0-A333-05FD-69C5384A8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00" b="21144"/>
          <a:stretch/>
        </p:blipFill>
        <p:spPr>
          <a:xfrm>
            <a:off x="0" y="105119"/>
            <a:ext cx="12191979" cy="327842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C4F97-A94F-4324-3D8B-38BE48A2B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D2FB9E-B969-A21F-2F8E-AC175A1A73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459" y="1990787"/>
            <a:ext cx="4389542" cy="416333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C1DEE-431C-1B76-46B9-F3C25010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72" r="6494"/>
          <a:stretch/>
        </p:blipFill>
        <p:spPr>
          <a:xfrm>
            <a:off x="913979" y="2295588"/>
            <a:ext cx="3688080" cy="3581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2EDEA-50B9-9A22-7856-B55E5F42DA60}"/>
              </a:ext>
            </a:extLst>
          </p:cNvPr>
          <p:cNvSpPr txBox="1"/>
          <p:nvPr/>
        </p:nvSpPr>
        <p:spPr>
          <a:xfrm>
            <a:off x="5318224" y="4115996"/>
            <a:ext cx="3028079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bowling trip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 movie night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 quiz night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sports facilities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 jacuzzi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600" spc="-10">
              <a:solidFill>
                <a:srgbClr val="002C5C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04AFF-A448-316B-904F-5351FD971542}"/>
              </a:ext>
            </a:extLst>
          </p:cNvPr>
          <p:cNvSpPr txBox="1"/>
          <p:nvPr/>
        </p:nvSpPr>
        <p:spPr>
          <a:xfrm>
            <a:off x="8081274" y="4072456"/>
            <a:ext cx="532571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gym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lounge areas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saunas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 steam rooms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600" spc="-10">
                <a:solidFill>
                  <a:srgbClr val="002C5C"/>
                </a:solidFill>
                <a:latin typeface="Trebuchet MS"/>
              </a:rPr>
              <a:t>fire pit</a:t>
            </a:r>
          </a:p>
        </p:txBody>
      </p:sp>
    </p:spTree>
    <p:extLst>
      <p:ext uri="{BB962C8B-B14F-4D97-AF65-F5344CB8AC3E}">
        <p14:creationId xmlns:p14="http://schemas.microsoft.com/office/powerpoint/2010/main" val="273080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705D-C379-AA71-E196-EB339C49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12" y="908720"/>
            <a:ext cx="10805160" cy="707886"/>
          </a:xfrm>
        </p:spPr>
        <p:txBody>
          <a:bodyPr>
            <a:normAutofit fontScale="90000"/>
          </a:bodyPr>
          <a:lstStyle/>
          <a:p>
            <a:r>
              <a:rPr lang="en-GB"/>
              <a:t>Payments: £2461-£2861</a:t>
            </a:r>
            <a:b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1AC905-1878-7F2D-87DD-B07107504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12</a:t>
            </a:fld>
            <a:endParaRPr lang="en-US" noProof="0"/>
          </a:p>
        </p:txBody>
      </p:sp>
      <p:graphicFrame>
        <p:nvGraphicFramePr>
          <p:cNvPr id="4" name="object 17">
            <a:extLst>
              <a:ext uri="{FF2B5EF4-FFF2-40B4-BE49-F238E27FC236}">
                <a16:creationId xmlns:a16="http://schemas.microsoft.com/office/drawing/2014/main" id="{2B8D677A-E029-B243-1406-EFB02342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650004"/>
              </p:ext>
            </p:extLst>
          </p:nvPr>
        </p:nvGraphicFramePr>
        <p:xfrm>
          <a:off x="3805093" y="1996762"/>
          <a:ext cx="7983940" cy="43644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1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248"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800" spc="-1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800" spc="-4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800" spc="5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yment</a:t>
                      </a:r>
                      <a:r>
                        <a:rPr sz="1800" spc="16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2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Ty</a:t>
                      </a:r>
                      <a:r>
                        <a:rPr sz="180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pe</a:t>
                      </a:r>
                      <a:r>
                        <a:rPr sz="1800" spc="16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4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80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nd</a:t>
                      </a:r>
                      <a:r>
                        <a:rPr sz="1800" spc="16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6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Am</a:t>
                      </a:r>
                      <a:r>
                        <a:rPr sz="180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spc="-2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unt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C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lang="en-GB" sz="1800" spc="8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Due Date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24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First</a:t>
                      </a:r>
                      <a:r>
                        <a:rPr sz="2800" spc="-4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8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deposit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£</a:t>
                      </a:r>
                      <a:r>
                        <a:rPr sz="28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300</a:t>
                      </a:r>
                      <a:r>
                        <a:rPr sz="2800" spc="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per</a:t>
                      </a:r>
                      <a:r>
                        <a:rPr sz="2400" spc="-5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paying</a:t>
                      </a:r>
                      <a:r>
                        <a:rPr sz="2400" spc="-3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passenger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GB" sz="24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  <a:r>
                        <a:rPr lang="en-GB" sz="2400" spc="-40" baseline="300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th</a:t>
                      </a:r>
                      <a:r>
                        <a:rPr lang="en-GB" sz="24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October 2024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24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Second</a:t>
                      </a:r>
                      <a:r>
                        <a:rPr sz="2800" spc="-2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8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deposit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£</a:t>
                      </a:r>
                      <a:r>
                        <a:rPr sz="28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150</a:t>
                      </a:r>
                      <a:r>
                        <a:rPr sz="2800" spc="-1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per</a:t>
                      </a:r>
                      <a:r>
                        <a:rPr sz="24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paying</a:t>
                      </a:r>
                      <a:r>
                        <a:rPr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passenger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GB" sz="2400" spc="-2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en-GB" sz="2400" spc="-25" baseline="300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th</a:t>
                      </a:r>
                      <a:r>
                        <a:rPr lang="en-GB" sz="2400" spc="-2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December 2024 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24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Third</a:t>
                      </a:r>
                      <a:r>
                        <a:rPr sz="2800" spc="-1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8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deposits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£</a:t>
                      </a:r>
                      <a:r>
                        <a:rPr sz="28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150</a:t>
                      </a:r>
                      <a:r>
                        <a:rPr sz="2800" spc="-1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4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per</a:t>
                      </a:r>
                      <a:r>
                        <a:rPr sz="24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paying</a:t>
                      </a:r>
                      <a:r>
                        <a:rPr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passenger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GB" sz="2400" spc="-2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14</a:t>
                      </a:r>
                      <a:r>
                        <a:rPr lang="en-GB" sz="2400" spc="-25" baseline="300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th</a:t>
                      </a:r>
                      <a:r>
                        <a:rPr lang="en-GB" sz="2400" spc="-2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February 2025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24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800" spc="-5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Final</a:t>
                      </a:r>
                      <a:r>
                        <a:rPr sz="28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8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balance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400" spc="-3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Remainder</a:t>
                      </a:r>
                      <a:r>
                        <a:rPr sz="2400" spc="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balance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400" spc="-5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Ten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weeks</a:t>
                      </a:r>
                      <a:r>
                        <a:rPr sz="2400" spc="-1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35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prior</a:t>
                      </a:r>
                      <a:r>
                        <a:rPr sz="2400" spc="-2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2400" spc="-3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departure</a:t>
                      </a:r>
                      <a:r>
                        <a:rPr lang="en-GB" sz="2400" spc="-10">
                          <a:solidFill>
                            <a:srgbClr val="002C5C"/>
                          </a:solidFill>
                          <a:latin typeface="Trebuchet MS"/>
                          <a:cs typeface="Trebuchet MS"/>
                        </a:rPr>
                        <a:t> (roughly £150 per month)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5B3739-D2C9-75A2-F67B-9D64C38D7FBC}"/>
              </a:ext>
            </a:extLst>
          </p:cNvPr>
          <p:cNvSpPr txBox="1"/>
          <p:nvPr/>
        </p:nvSpPr>
        <p:spPr>
          <a:xfrm>
            <a:off x="407368" y="1916832"/>
            <a:ext cx="2970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Payments may vary slightly depending on a couple of factors. </a:t>
            </a:r>
          </a:p>
          <a:p>
            <a:endParaRPr lang="en-GB" sz="2400"/>
          </a:p>
          <a:p>
            <a:r>
              <a:rPr lang="en-GB" sz="2400"/>
              <a:t>Over 16s have an additional £90 Air Passenger Duty</a:t>
            </a:r>
          </a:p>
          <a:p>
            <a:endParaRPr lang="en-GB" sz="2400"/>
          </a:p>
          <a:p>
            <a:r>
              <a:rPr lang="en-GB" sz="2400"/>
              <a:t>Option for sharing a twin room between 2 people and between 4 people. </a:t>
            </a:r>
          </a:p>
        </p:txBody>
      </p:sp>
    </p:spTree>
    <p:extLst>
      <p:ext uri="{BB962C8B-B14F-4D97-AF65-F5344CB8AC3E}">
        <p14:creationId xmlns:p14="http://schemas.microsoft.com/office/powerpoint/2010/main" val="239190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54A2-3DAF-B085-2064-CDF05F69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1ECAB9-FDEF-6721-4728-F6ACCD81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5539B-732F-C92B-7850-A0E4B388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3717463"/>
            <a:ext cx="5499911" cy="2870240"/>
          </a:xfrm>
          <a:prstGeom prst="rect">
            <a:avLst/>
          </a:prstGeom>
        </p:spPr>
      </p:pic>
      <p:pic>
        <p:nvPicPr>
          <p:cNvPr id="8" name="Picture 7" descr="A snow covered mountain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D49B3F0B-4308-3D13-BCBF-C0266EDC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5" y="513615"/>
            <a:ext cx="4555976" cy="3416982"/>
          </a:xfrm>
          <a:prstGeom prst="rect">
            <a:avLst/>
          </a:prstGeom>
        </p:spPr>
      </p:pic>
      <p:pic>
        <p:nvPicPr>
          <p:cNvPr id="10" name="Picture 9" descr="A snowy mountain with trees and blue sky&#10;&#10;Description automatically generated">
            <a:extLst>
              <a:ext uri="{FF2B5EF4-FFF2-40B4-BE49-F238E27FC236}">
                <a16:creationId xmlns:a16="http://schemas.microsoft.com/office/drawing/2014/main" id="{3071D6C2-9C17-5A90-BEDF-BF49391A5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93205" y="3910345"/>
            <a:ext cx="3064943" cy="2298707"/>
          </a:xfrm>
          <a:prstGeom prst="rect">
            <a:avLst/>
          </a:prstGeom>
        </p:spPr>
      </p:pic>
      <p:pic>
        <p:nvPicPr>
          <p:cNvPr id="12" name="Picture 11" descr="A person lying on the snow&#10;&#10;Description automatically generated">
            <a:extLst>
              <a:ext uri="{FF2B5EF4-FFF2-40B4-BE49-F238E27FC236}">
                <a16:creationId xmlns:a16="http://schemas.microsoft.com/office/drawing/2014/main" id="{BE4D2A53-C388-07CA-0169-61342DD4E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86800" y="894615"/>
            <a:ext cx="3048000" cy="2286000"/>
          </a:xfrm>
          <a:prstGeom prst="rect">
            <a:avLst/>
          </a:prstGeom>
        </p:spPr>
      </p:pic>
      <p:pic>
        <p:nvPicPr>
          <p:cNvPr id="6" name="Picture 5" descr="A snow covered mountain with trees and a blue sky&#10;&#10;Description automatically generated">
            <a:extLst>
              <a:ext uri="{FF2B5EF4-FFF2-40B4-BE49-F238E27FC236}">
                <a16:creationId xmlns:a16="http://schemas.microsoft.com/office/drawing/2014/main" id="{16DE519F-2F8F-ABA7-4395-CEAC6EC44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58" y="509148"/>
            <a:ext cx="4373019" cy="60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D841-CAA3-F934-8432-0DF21AD4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64" y="1052736"/>
            <a:ext cx="3099088" cy="707886"/>
          </a:xfrm>
        </p:spPr>
        <p:txBody>
          <a:bodyPr>
            <a:normAutofit fontScale="90000"/>
          </a:bodyPr>
          <a:lstStyle/>
          <a:p>
            <a:r>
              <a:rPr lang="en-GB"/>
              <a:t>Any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EAB3B5-A4B3-0FDA-B54F-BED1A1204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14</a:t>
            </a:fld>
            <a:endParaRPr lang="en-US" noProof="0"/>
          </a:p>
        </p:txBody>
      </p:sp>
      <p:pic>
        <p:nvPicPr>
          <p:cNvPr id="23" name="Picture 22" descr="A group of people standing in front of a table and chairs&#10;&#10;Description automatically generated">
            <a:extLst>
              <a:ext uri="{FF2B5EF4-FFF2-40B4-BE49-F238E27FC236}">
                <a16:creationId xmlns:a16="http://schemas.microsoft.com/office/drawing/2014/main" id="{9DA8F850-4D75-5A4D-35FD-745AE57A4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352" y="587730"/>
            <a:ext cx="8133288" cy="60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1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unday River and Sugarloaf, Maine's finest skiing | In The Olive Groves">
            <a:extLst>
              <a:ext uri="{FF2B5EF4-FFF2-40B4-BE49-F238E27FC236}">
                <a16:creationId xmlns:a16="http://schemas.microsoft.com/office/drawing/2014/main" id="{02B1268A-AF79-2943-7113-167EACE5998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876067" y="3325625"/>
            <a:ext cx="3754388" cy="2836286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BD87E9-467A-105F-D7BF-F4DF1522E4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B31156-FB34-BC41-3C98-2317A81EFA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441172-5BCA-21C3-D7AE-6ADE329773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EAF3D4-5D26-DCD5-595B-0AFC936730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FF6A54-9BBE-F35D-56DF-61494E42DA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A8ADED3-6406-524C-2DEB-E0506902E2E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4" name="Picture 4" descr="Ski Sugarloaf Mountain: The Ultimate Guide | The Ocean Drifter">
            <a:extLst>
              <a:ext uri="{FF2B5EF4-FFF2-40B4-BE49-F238E27FC236}">
                <a16:creationId xmlns:a16="http://schemas.microsoft.com/office/drawing/2014/main" id="{1DC90905-23CB-FFEE-EBD7-60BB4E076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r="6324" b="-4"/>
          <a:stretch/>
        </p:blipFill>
        <p:spPr bwMode="auto">
          <a:xfrm>
            <a:off x="7457609" y="506049"/>
            <a:ext cx="3667076" cy="2859887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UGARLOAF MOUNTAIN HOTEL - UPDATED 2024 Reviews &amp; Price Comparison  (Carrabassett Valley, ME) - Tripadvisor">
            <a:extLst>
              <a:ext uri="{FF2B5EF4-FFF2-40B4-BE49-F238E27FC236}">
                <a16:creationId xmlns:a16="http://schemas.microsoft.com/office/drawing/2014/main" id="{B4D1642C-82C7-047A-0EC9-FBCAC7F22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17137" b="-1"/>
          <a:stretch/>
        </p:blipFill>
        <p:spPr bwMode="auto">
          <a:xfrm>
            <a:off x="335360" y="506049"/>
            <a:ext cx="7628401" cy="5655862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6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5807-D6CD-3B50-8B0E-F4D9F11C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spc="-30">
                <a:solidFill>
                  <a:srgbClr val="002C5C"/>
                </a:solidFill>
                <a:latin typeface="Trebuchet MS"/>
                <a:ea typeface="+mn-ea"/>
                <a:cs typeface="+mn-cs"/>
              </a:rPr>
              <a:t>Why choose Sugarloaf?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B30F7-DB35-B7FF-8836-5503B00EA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9AC98-A7AF-3412-93BA-5D9CA9C17429}"/>
              </a:ext>
            </a:extLst>
          </p:cNvPr>
          <p:cNvSpPr txBox="1"/>
          <p:nvPr/>
        </p:nvSpPr>
        <p:spPr>
          <a:xfrm>
            <a:off x="628788" y="2021000"/>
            <a:ext cx="61152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spc="-30">
                <a:solidFill>
                  <a:srgbClr val="002C5C"/>
                </a:solidFill>
                <a:latin typeface="Trebuchet MS"/>
              </a:rPr>
              <a:t>Unique opportunity – flagship trip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spc="-30">
              <a:solidFill>
                <a:srgbClr val="002C5C"/>
              </a:solidFill>
              <a:latin typeface="Trebuchet M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spc="-30">
                <a:solidFill>
                  <a:srgbClr val="002C5C"/>
                </a:solidFill>
                <a:latin typeface="Trebuchet MS"/>
              </a:rPr>
              <a:t>Opportunity to develop independence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spc="-30">
              <a:solidFill>
                <a:srgbClr val="002C5C"/>
              </a:solidFill>
              <a:latin typeface="Trebuchet M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spc="-30">
                <a:solidFill>
                  <a:srgbClr val="002C5C"/>
                </a:solidFill>
                <a:latin typeface="Trebuchet MS"/>
              </a:rPr>
              <a:t>Excellent facilities and personalised coaching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spc="-30">
              <a:solidFill>
                <a:srgbClr val="002C5C"/>
              </a:solidFill>
              <a:latin typeface="Trebuchet M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spc="-30">
                <a:solidFill>
                  <a:srgbClr val="002C5C"/>
                </a:solidFill>
                <a:latin typeface="Trebuchet MS"/>
              </a:rPr>
              <a:t>Fantastic skiing conditions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spc="-30">
              <a:solidFill>
                <a:srgbClr val="002C5C"/>
              </a:solidFill>
              <a:latin typeface="Trebuchet M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spc="-30">
                <a:solidFill>
                  <a:srgbClr val="002C5C"/>
                </a:solidFill>
                <a:latin typeface="Trebuchet MS"/>
              </a:rPr>
              <a:t>Experienced Tour Company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/>
          </a:p>
        </p:txBody>
      </p:sp>
      <p:pic>
        <p:nvPicPr>
          <p:cNvPr id="5" name="Picture 2" descr="THE Best Sugarloaf, Kingfield, And Stratton Maine Hotels">
            <a:extLst>
              <a:ext uri="{FF2B5EF4-FFF2-40B4-BE49-F238E27FC236}">
                <a16:creationId xmlns:a16="http://schemas.microsoft.com/office/drawing/2014/main" id="{26CAB4DB-1210-1218-861D-FD30E38F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07" y="684110"/>
            <a:ext cx="4262481" cy="28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ugarloaf Mountain Hotel, Carrabassett – Updated 2024 Prices">
            <a:extLst>
              <a:ext uri="{FF2B5EF4-FFF2-40B4-BE49-F238E27FC236}">
                <a16:creationId xmlns:a16="http://schemas.microsoft.com/office/drawing/2014/main" id="{1C64C3F6-84D8-EC3F-69F6-315004A9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06" y="3832254"/>
            <a:ext cx="4262481" cy="284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5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C277-1047-5ABE-4BA6-C460E846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EA670-A13E-0A00-0E21-BECDB84BC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C780F-41E8-7FD6-74DD-61F1702E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1" r="3359"/>
          <a:stretch/>
        </p:blipFill>
        <p:spPr>
          <a:xfrm>
            <a:off x="16192" y="698926"/>
            <a:ext cx="12192000" cy="6159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6463C5-2D0D-E2B5-FFE5-6A23621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4928682"/>
            <a:ext cx="2880320" cy="1889179"/>
          </a:xfrm>
          <a:prstGeom prst="rect">
            <a:avLst/>
          </a:prstGeom>
        </p:spPr>
      </p:pic>
      <p:pic>
        <p:nvPicPr>
          <p:cNvPr id="7" name="Picture 6" descr="A group of people on a ski lift&#10;&#10;Description automatically generated">
            <a:extLst>
              <a:ext uri="{FF2B5EF4-FFF2-40B4-BE49-F238E27FC236}">
                <a16:creationId xmlns:a16="http://schemas.microsoft.com/office/drawing/2014/main" id="{EAF3D570-46F0-F717-B7E2-78FC08EF2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586" y="4916939"/>
            <a:ext cx="2983096" cy="1889179"/>
          </a:xfrm>
          <a:prstGeom prst="rect">
            <a:avLst/>
          </a:prstGeom>
        </p:spPr>
      </p:pic>
      <p:pic>
        <p:nvPicPr>
          <p:cNvPr id="33" name="Picture 32" descr="A skiers on a snowy mountain&#10;&#10;Description automatically generated">
            <a:extLst>
              <a:ext uri="{FF2B5EF4-FFF2-40B4-BE49-F238E27FC236}">
                <a16:creationId xmlns:a16="http://schemas.microsoft.com/office/drawing/2014/main" id="{FFA1A537-B7E5-38D7-A167-E28C3A82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267" y="4928682"/>
            <a:ext cx="2663925" cy="1877883"/>
          </a:xfrm>
          <a:prstGeom prst="rect">
            <a:avLst/>
          </a:prstGeom>
        </p:spPr>
      </p:pic>
      <p:pic>
        <p:nvPicPr>
          <p:cNvPr id="10" name="Picture 9" descr="A group of people skiing on a snowy mountain&#10;&#10;Description automatically generated">
            <a:extLst>
              <a:ext uri="{FF2B5EF4-FFF2-40B4-BE49-F238E27FC236}">
                <a16:creationId xmlns:a16="http://schemas.microsoft.com/office/drawing/2014/main" id="{F25C08C9-E9D2-8806-D41C-A6F7BA13F3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74" r="29235"/>
          <a:stretch/>
        </p:blipFill>
        <p:spPr>
          <a:xfrm>
            <a:off x="16192" y="4928681"/>
            <a:ext cx="3055472" cy="18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53C7-0FB6-87D0-0580-AA7611D9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6C6FC-6C8F-C419-5E34-18B5AA2C1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5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CF837-B15A-728E-1E1D-EF391684F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" y="706169"/>
            <a:ext cx="12192000" cy="60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kiing on a snowy mountain&#10;&#10;Description automatically generated">
            <a:extLst>
              <a:ext uri="{FF2B5EF4-FFF2-40B4-BE49-F238E27FC236}">
                <a16:creationId xmlns:a16="http://schemas.microsoft.com/office/drawing/2014/main" id="{2DD9F3B5-C376-1B8D-4195-A2C7B058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5" b="15285"/>
          <a:stretch/>
        </p:blipFill>
        <p:spPr>
          <a:xfrm>
            <a:off x="5447372" y="518160"/>
            <a:ext cx="6362620" cy="2786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6DD31-8CED-17C8-6651-351CE0A7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90" y="3462392"/>
            <a:ext cx="4489642" cy="2994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74711-AB26-D00D-F4C9-72E00660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2" y="851551"/>
            <a:ext cx="10805160" cy="707886"/>
          </a:xfrm>
        </p:spPr>
        <p:txBody>
          <a:bodyPr>
            <a:normAutofit/>
          </a:bodyPr>
          <a:lstStyle/>
          <a:p>
            <a:r>
              <a:rPr lang="en-GB" spc="-25">
                <a:solidFill>
                  <a:srgbClr val="002C5C"/>
                </a:solidFill>
                <a:latin typeface="Trebuchet MS"/>
                <a:ea typeface="+mn-ea"/>
                <a:cs typeface="+mn-cs"/>
              </a:rPr>
              <a:t>skiing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23E55-180F-0414-BB82-941A76907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A3431-75FD-7E0D-B765-1ED9F9FCBBDA}"/>
              </a:ext>
            </a:extLst>
          </p:cNvPr>
          <p:cNvSpPr txBox="1"/>
          <p:nvPr/>
        </p:nvSpPr>
        <p:spPr>
          <a:xfrm>
            <a:off x="-846" y="1557635"/>
            <a:ext cx="6660837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spc="-25">
                <a:solidFill>
                  <a:srgbClr val="002C5C"/>
                </a:solidFill>
                <a:latin typeface="Trebuchet MS"/>
              </a:rPr>
              <a:t>5 day ski pass </a:t>
            </a:r>
          </a:p>
          <a:p>
            <a:endParaRPr lang="en-GB" sz="2800" spc="-25">
              <a:solidFill>
                <a:srgbClr val="002C5C"/>
              </a:solidFill>
              <a:latin typeface="Trebuchet MS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spc="-25">
                <a:solidFill>
                  <a:srgbClr val="002C5C"/>
                </a:solidFill>
                <a:latin typeface="Trebuchet MS"/>
              </a:rPr>
              <a:t>5 day ski hire including 					 skis, boots, poles and helmets </a:t>
            </a:r>
          </a:p>
          <a:p>
            <a:endParaRPr lang="en-GB" sz="2800" spc="-25">
              <a:solidFill>
                <a:srgbClr val="002C5C"/>
              </a:solidFill>
              <a:latin typeface="Trebuchet MS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spc="-25">
                <a:solidFill>
                  <a:srgbClr val="002C5C"/>
                </a:solidFill>
                <a:latin typeface="Trebuchet MS"/>
              </a:rPr>
              <a:t>At least 4 local ski instructors dedicated to our group, each providing a minimum of 25 hours of instruction (5 hours per day) </a:t>
            </a:r>
          </a:p>
          <a:p>
            <a:endParaRPr lang="en-GB" sz="2800" spc="-25">
              <a:solidFill>
                <a:srgbClr val="002C5C"/>
              </a:solidFill>
              <a:latin typeface="Trebuchet MS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spc="-25">
                <a:solidFill>
                  <a:srgbClr val="002C5C"/>
                </a:solidFill>
                <a:latin typeface="Trebuchet MS"/>
              </a:rPr>
              <a:t>Convenient </a:t>
            </a:r>
            <a:r>
              <a:rPr lang="en-GB" sz="2800" spc="-25" err="1">
                <a:solidFill>
                  <a:srgbClr val="002C5C"/>
                </a:solidFill>
                <a:latin typeface="Trebuchet MS"/>
              </a:rPr>
              <a:t>piste</a:t>
            </a:r>
            <a:r>
              <a:rPr lang="en-GB" sz="2800" spc="-25">
                <a:solidFill>
                  <a:srgbClr val="002C5C"/>
                </a:solidFill>
                <a:latin typeface="Trebuchet MS"/>
              </a:rPr>
              <a:t> side storage</a:t>
            </a:r>
          </a:p>
        </p:txBody>
      </p:sp>
    </p:spTree>
    <p:extLst>
      <p:ext uri="{BB962C8B-B14F-4D97-AF65-F5344CB8AC3E}">
        <p14:creationId xmlns:p14="http://schemas.microsoft.com/office/powerpoint/2010/main" val="359224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CB2DB-0E09-0B0B-E097-7570E0140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0587481-DCEC-B2B9-8FC2-9C546E227E20}"/>
              </a:ext>
            </a:extLst>
          </p:cNvPr>
          <p:cNvSpPr txBox="1"/>
          <p:nvPr/>
        </p:nvSpPr>
        <p:spPr>
          <a:xfrm>
            <a:off x="628788" y="-11875"/>
            <a:ext cx="9355644" cy="6522298"/>
          </a:xfrm>
          <a:prstGeom prst="rect">
            <a:avLst/>
          </a:prstGeom>
          <a:ln w="12700">
            <a:solidFill>
              <a:srgbClr val="E0EAF4"/>
            </a:solidFill>
          </a:ln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000">
              <a:latin typeface="Times New Roman"/>
              <a:cs typeface="Times New Roman"/>
            </a:endParaRPr>
          </a:p>
          <a:p>
            <a:pPr marL="56515" algn="just">
              <a:lnSpc>
                <a:spcPct val="100000"/>
              </a:lnSpc>
            </a:pPr>
            <a:r>
              <a:rPr sz="3200" cap="all" spc="-25">
                <a:solidFill>
                  <a:srgbClr val="002C5C"/>
                </a:solidFill>
                <a:latin typeface="Trebuchet MS"/>
              </a:rPr>
              <a:t>Accommodation</a:t>
            </a:r>
            <a:r>
              <a:rPr lang="en-GB" sz="3200" cap="all" spc="-25">
                <a:solidFill>
                  <a:srgbClr val="002C5C"/>
                </a:solidFill>
                <a:latin typeface="Trebuchet MS"/>
              </a:rPr>
              <a:t>:					               </a:t>
            </a:r>
            <a:r>
              <a:rPr sz="3200" cap="all" spc="-25">
                <a:solidFill>
                  <a:srgbClr val="002C5C"/>
                </a:solidFill>
                <a:latin typeface="Trebuchet MS"/>
              </a:rPr>
              <a:t>Sugarloaf Mountain Hotel</a:t>
            </a:r>
            <a:endParaRPr lang="en-GB" sz="3200" cap="all" spc="-25">
              <a:solidFill>
                <a:srgbClr val="002C5C"/>
              </a:solidFill>
              <a:latin typeface="Trebuchet MS"/>
            </a:endParaRPr>
          </a:p>
          <a:p>
            <a:pPr marL="56515" algn="just">
              <a:lnSpc>
                <a:spcPct val="100000"/>
              </a:lnSpc>
            </a:pPr>
            <a:endParaRPr sz="2000">
              <a:latin typeface="Trebuchet MS"/>
              <a:cs typeface="Trebuchet MS"/>
            </a:endParaRPr>
          </a:p>
          <a:p>
            <a:pPr marL="56515" marR="3600450" algn="just">
              <a:lnSpc>
                <a:spcPct val="150000"/>
              </a:lnSpc>
              <a:spcBef>
                <a:spcPts val="600"/>
              </a:spcBef>
            </a:pPr>
            <a:r>
              <a:rPr sz="2400" spc="-40">
                <a:solidFill>
                  <a:srgbClr val="002C5C"/>
                </a:solidFill>
                <a:latin typeface="Trebuchet MS"/>
                <a:cs typeface="Trebuchet MS"/>
              </a:rPr>
              <a:t>The</a:t>
            </a:r>
            <a:r>
              <a:rPr sz="2400" spc="-2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10">
                <a:solidFill>
                  <a:srgbClr val="002C5C"/>
                </a:solidFill>
                <a:latin typeface="Trebuchet MS"/>
                <a:cs typeface="Trebuchet MS"/>
              </a:rPr>
              <a:t>Sugarloaf</a:t>
            </a:r>
            <a:r>
              <a:rPr sz="2400" spc="-4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>
                <a:solidFill>
                  <a:srgbClr val="002C5C"/>
                </a:solidFill>
                <a:latin typeface="Trebuchet MS"/>
                <a:cs typeface="Trebuchet MS"/>
              </a:rPr>
              <a:t>Mountain</a:t>
            </a:r>
            <a:r>
              <a:rPr sz="2400" spc="-3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10">
                <a:solidFill>
                  <a:srgbClr val="002C5C"/>
                </a:solidFill>
                <a:latin typeface="Trebuchet MS"/>
                <a:cs typeface="Trebuchet MS"/>
              </a:rPr>
              <a:t>Hotel</a:t>
            </a:r>
            <a:r>
              <a:rPr sz="2400" spc="-2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>
                <a:solidFill>
                  <a:srgbClr val="002C5C"/>
                </a:solidFill>
                <a:latin typeface="Trebuchet MS"/>
                <a:cs typeface="Trebuchet MS"/>
              </a:rPr>
              <a:t>is</a:t>
            </a:r>
            <a:r>
              <a:rPr sz="2400" spc="-2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>
                <a:solidFill>
                  <a:srgbClr val="002C5C"/>
                </a:solidFill>
                <a:latin typeface="Trebuchet MS"/>
                <a:cs typeface="Trebuchet MS"/>
              </a:rPr>
              <a:t>a</a:t>
            </a:r>
            <a:r>
              <a:rPr sz="2400" spc="-3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20" err="1">
                <a:solidFill>
                  <a:srgbClr val="002C5C"/>
                </a:solidFill>
                <a:latin typeface="Trebuchet MS"/>
                <a:cs typeface="Trebuchet MS"/>
              </a:rPr>
              <a:t>piste</a:t>
            </a:r>
            <a:r>
              <a:rPr sz="2400" spc="-4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10">
                <a:solidFill>
                  <a:srgbClr val="002C5C"/>
                </a:solidFill>
                <a:latin typeface="Trebuchet MS"/>
                <a:cs typeface="Trebuchet MS"/>
              </a:rPr>
              <a:t>side</a:t>
            </a:r>
            <a:r>
              <a:rPr sz="2400" spc="-3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10">
                <a:solidFill>
                  <a:srgbClr val="002C5C"/>
                </a:solidFill>
                <a:latin typeface="Trebuchet MS"/>
                <a:cs typeface="Trebuchet MS"/>
              </a:rPr>
              <a:t>hotel</a:t>
            </a:r>
            <a:r>
              <a:rPr sz="2400" spc="-2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lang="en-US" sz="2400">
                <a:solidFill>
                  <a:srgbClr val="002C5C"/>
                </a:solidFill>
                <a:latin typeface="Trebuchet MS"/>
                <a:cs typeface="Trebuchet MS"/>
              </a:rPr>
              <a:t>in </a:t>
            </a:r>
            <a:r>
              <a:rPr lang="en-US" sz="2400" spc="-10">
                <a:solidFill>
                  <a:srgbClr val="002C5C"/>
                </a:solidFill>
                <a:latin typeface="Trebuchet MS"/>
                <a:cs typeface="Trebuchet MS"/>
              </a:rPr>
              <a:t>the</a:t>
            </a:r>
            <a:r>
              <a:rPr sz="2400" spc="-3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20">
                <a:solidFill>
                  <a:srgbClr val="002C5C"/>
                </a:solidFill>
                <a:latin typeface="Trebuchet MS"/>
                <a:cs typeface="Trebuchet MS"/>
              </a:rPr>
              <a:t>style</a:t>
            </a:r>
            <a:r>
              <a:rPr sz="2400" spc="-25">
                <a:solidFill>
                  <a:srgbClr val="002C5C"/>
                </a:solidFill>
                <a:latin typeface="Trebuchet MS"/>
                <a:cs typeface="Trebuchet MS"/>
              </a:rPr>
              <a:t> of </a:t>
            </a:r>
            <a:r>
              <a:rPr sz="2400">
                <a:solidFill>
                  <a:srgbClr val="002C5C"/>
                </a:solidFill>
                <a:latin typeface="Trebuchet MS"/>
                <a:cs typeface="Trebuchet MS"/>
              </a:rPr>
              <a:t>a</a:t>
            </a:r>
            <a:r>
              <a:rPr sz="2400" spc="-1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400" spc="-20">
                <a:solidFill>
                  <a:srgbClr val="002C5C"/>
                </a:solidFill>
                <a:latin typeface="Trebuchet MS"/>
                <a:cs typeface="Trebuchet MS"/>
              </a:rPr>
              <a:t>classic</a:t>
            </a:r>
            <a:r>
              <a:rPr sz="2400" spc="-10">
                <a:solidFill>
                  <a:srgbClr val="002C5C"/>
                </a:solidFill>
                <a:latin typeface="Trebuchet MS"/>
                <a:cs typeface="Trebuchet MS"/>
              </a:rPr>
              <a:t> mountain </a:t>
            </a:r>
            <a:r>
              <a:rPr sz="2400" spc="-25">
                <a:solidFill>
                  <a:srgbClr val="002C5C"/>
                </a:solidFill>
                <a:latin typeface="Trebuchet MS"/>
                <a:cs typeface="Trebuchet MS"/>
              </a:rPr>
              <a:t>lodge.</a:t>
            </a:r>
            <a:endParaRPr lang="en-GB" sz="2400" spc="-15">
              <a:solidFill>
                <a:srgbClr val="002C5C"/>
              </a:solidFill>
              <a:latin typeface="Trebuchet MS"/>
              <a:cs typeface="Trebuchet MS"/>
            </a:endParaRPr>
          </a:p>
          <a:p>
            <a:pPr marL="56515" marR="3600450" algn="just">
              <a:lnSpc>
                <a:spcPct val="150000"/>
              </a:lnSpc>
              <a:spcBef>
                <a:spcPts val="600"/>
              </a:spcBef>
            </a:pPr>
            <a:endParaRPr sz="2400">
              <a:latin typeface="Trebuchet MS"/>
              <a:cs typeface="Trebuchet MS"/>
            </a:endParaRPr>
          </a:p>
          <a:p>
            <a:pPr marL="227965" indent="-171450">
              <a:lnSpc>
                <a:spcPct val="100000"/>
              </a:lnSpc>
              <a:buClr>
                <a:srgbClr val="538235"/>
              </a:buClr>
              <a:buFont typeface="Wingdings"/>
              <a:buChar char=""/>
              <a:tabLst>
                <a:tab pos="227965" algn="l"/>
              </a:tabLst>
            </a:pPr>
            <a:r>
              <a:rPr sz="2000" spc="-25" err="1">
                <a:solidFill>
                  <a:srgbClr val="002C5C"/>
                </a:solidFill>
                <a:latin typeface="Trebuchet MS"/>
                <a:cs typeface="Trebuchet MS"/>
              </a:rPr>
              <a:t>Piste</a:t>
            </a:r>
            <a:r>
              <a:rPr sz="2000" spc="-4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000" spc="-20">
                <a:solidFill>
                  <a:srgbClr val="002C5C"/>
                </a:solidFill>
                <a:latin typeface="Trebuchet MS"/>
                <a:cs typeface="Trebuchet MS"/>
              </a:rPr>
              <a:t>side</a:t>
            </a:r>
            <a:r>
              <a:rPr sz="2000" spc="-4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000" spc="-10">
                <a:solidFill>
                  <a:srgbClr val="002C5C"/>
                </a:solidFill>
                <a:latin typeface="Trebuchet MS"/>
                <a:cs typeface="Trebuchet MS"/>
              </a:rPr>
              <a:t>hotel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538235"/>
              </a:buClr>
              <a:buFont typeface="Wingdings"/>
              <a:buChar char=""/>
            </a:pPr>
            <a:endParaRPr sz="2000">
              <a:latin typeface="Trebuchet MS"/>
              <a:cs typeface="Trebuchet MS"/>
            </a:endParaRPr>
          </a:p>
          <a:p>
            <a:pPr marL="227965" indent="-171450">
              <a:lnSpc>
                <a:spcPct val="100000"/>
              </a:lnSpc>
              <a:spcBef>
                <a:spcPts val="5"/>
              </a:spcBef>
              <a:buClr>
                <a:srgbClr val="538235"/>
              </a:buClr>
              <a:buFont typeface="Wingdings"/>
              <a:buChar char=""/>
              <a:tabLst>
                <a:tab pos="227965" algn="l"/>
              </a:tabLst>
            </a:pPr>
            <a:r>
              <a:rPr sz="2000" spc="-25">
                <a:solidFill>
                  <a:srgbClr val="002C5C"/>
                </a:solidFill>
                <a:latin typeface="Trebuchet MS"/>
                <a:cs typeface="Trebuchet MS"/>
              </a:rPr>
              <a:t>Quality</a:t>
            </a:r>
            <a:r>
              <a:rPr sz="2000" spc="-10">
                <a:solidFill>
                  <a:srgbClr val="002C5C"/>
                </a:solidFill>
                <a:latin typeface="Trebuchet MS"/>
                <a:cs typeface="Trebuchet MS"/>
              </a:rPr>
              <a:t> accommodation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538235"/>
              </a:buClr>
              <a:buFont typeface="Wingdings"/>
              <a:buChar char=""/>
            </a:pPr>
            <a:endParaRPr sz="2000">
              <a:latin typeface="Trebuchet MS"/>
              <a:cs typeface="Trebuchet MS"/>
            </a:endParaRPr>
          </a:p>
          <a:p>
            <a:pPr marL="227965" indent="-171450">
              <a:lnSpc>
                <a:spcPct val="100000"/>
              </a:lnSpc>
              <a:buClr>
                <a:srgbClr val="538235"/>
              </a:buClr>
              <a:buFont typeface="Wingdings"/>
              <a:buChar char=""/>
              <a:tabLst>
                <a:tab pos="227965" algn="l"/>
              </a:tabLst>
            </a:pPr>
            <a:r>
              <a:rPr sz="2000" spc="-10">
                <a:solidFill>
                  <a:srgbClr val="002C5C"/>
                </a:solidFill>
                <a:latin typeface="Trebuchet MS"/>
                <a:cs typeface="Trebuchet MS"/>
              </a:rPr>
              <a:t>Outdoor</a:t>
            </a:r>
            <a:r>
              <a:rPr sz="2000" spc="-30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000">
                <a:solidFill>
                  <a:srgbClr val="002C5C"/>
                </a:solidFill>
                <a:latin typeface="Trebuchet MS"/>
                <a:cs typeface="Trebuchet MS"/>
              </a:rPr>
              <a:t>hot </a:t>
            </a:r>
            <a:r>
              <a:rPr sz="2000" spc="-25">
                <a:solidFill>
                  <a:srgbClr val="002C5C"/>
                </a:solidFill>
                <a:latin typeface="Trebuchet MS"/>
                <a:cs typeface="Trebuchet MS"/>
              </a:rPr>
              <a:t>tub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538235"/>
              </a:buClr>
              <a:buFont typeface="Wingdings"/>
              <a:buChar char=""/>
            </a:pPr>
            <a:endParaRPr sz="2000">
              <a:latin typeface="Trebuchet MS"/>
              <a:cs typeface="Trebuchet MS"/>
            </a:endParaRPr>
          </a:p>
          <a:p>
            <a:pPr marL="227965" indent="-171450">
              <a:lnSpc>
                <a:spcPct val="100000"/>
              </a:lnSpc>
              <a:buClr>
                <a:srgbClr val="538235"/>
              </a:buClr>
              <a:buFont typeface="Wingdings"/>
              <a:buChar char=""/>
              <a:tabLst>
                <a:tab pos="227965" algn="l"/>
              </a:tabLst>
            </a:pPr>
            <a:r>
              <a:rPr sz="2000" spc="-25">
                <a:solidFill>
                  <a:srgbClr val="002C5C"/>
                </a:solidFill>
                <a:latin typeface="Trebuchet MS"/>
                <a:cs typeface="Trebuchet MS"/>
              </a:rPr>
              <a:t>Restaurant</a:t>
            </a:r>
            <a:r>
              <a:rPr sz="2000" spc="-45">
                <a:solidFill>
                  <a:srgbClr val="002C5C"/>
                </a:solidFill>
                <a:latin typeface="Trebuchet MS"/>
                <a:cs typeface="Trebuchet MS"/>
              </a:rPr>
              <a:t> </a:t>
            </a:r>
            <a:r>
              <a:rPr sz="2000">
                <a:solidFill>
                  <a:srgbClr val="002C5C"/>
                </a:solidFill>
                <a:latin typeface="Trebuchet MS"/>
                <a:cs typeface="Trebuchet MS"/>
              </a:rPr>
              <a:t>on </a:t>
            </a:r>
            <a:r>
              <a:rPr sz="2000" spc="-20">
                <a:solidFill>
                  <a:srgbClr val="002C5C"/>
                </a:solidFill>
                <a:latin typeface="Trebuchet MS"/>
                <a:cs typeface="Trebuchet MS"/>
              </a:rPr>
              <a:t>site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object 18">
            <a:extLst>
              <a:ext uri="{FF2B5EF4-FFF2-40B4-BE49-F238E27FC236}">
                <a16:creationId xmlns:a16="http://schemas.microsoft.com/office/drawing/2014/main" id="{5915E143-A1DE-B977-A825-F7BE62A4CB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1409" y="4533139"/>
            <a:ext cx="3503553" cy="2168496"/>
          </a:xfrm>
          <a:prstGeom prst="rect">
            <a:avLst/>
          </a:prstGeom>
        </p:spPr>
      </p:pic>
      <p:pic>
        <p:nvPicPr>
          <p:cNvPr id="2" name="Picture 1" descr="A fireplace in a room&#10;&#10;Description automatically generated">
            <a:extLst>
              <a:ext uri="{FF2B5EF4-FFF2-40B4-BE49-F238E27FC236}">
                <a16:creationId xmlns:a16="http://schemas.microsoft.com/office/drawing/2014/main" id="{248BB5EC-8800-C38F-671D-8475D3C6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794" y="1018005"/>
            <a:ext cx="2553233" cy="3400759"/>
          </a:xfrm>
          <a:prstGeom prst="rect">
            <a:avLst/>
          </a:prstGeom>
        </p:spPr>
      </p:pic>
      <p:pic>
        <p:nvPicPr>
          <p:cNvPr id="6" name="Picture 5" descr="A indoor pool with a white table and a white round table&#10;&#10;Description automatically generated">
            <a:extLst>
              <a:ext uri="{FF2B5EF4-FFF2-40B4-BE49-F238E27FC236}">
                <a16:creationId xmlns:a16="http://schemas.microsoft.com/office/drawing/2014/main" id="{91D46343-2B4F-D90A-CC9B-CF0F3C92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062" y="1438209"/>
            <a:ext cx="1919121" cy="2558828"/>
          </a:xfrm>
          <a:prstGeom prst="rect">
            <a:avLst/>
          </a:prstGeom>
        </p:spPr>
      </p:pic>
      <p:pic>
        <p:nvPicPr>
          <p:cNvPr id="7" name="Picture 6" descr="A fire in a fire pit with a snowy mountain in the background&#10;&#10;Description automatically generated">
            <a:extLst>
              <a:ext uri="{FF2B5EF4-FFF2-40B4-BE49-F238E27FC236}">
                <a16:creationId xmlns:a16="http://schemas.microsoft.com/office/drawing/2014/main" id="{8D412BFB-D0C8-6A35-8716-F1D314311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751" y="4363649"/>
            <a:ext cx="3120470" cy="2340353"/>
          </a:xfrm>
          <a:prstGeom prst="rect">
            <a:avLst/>
          </a:prstGeom>
        </p:spPr>
      </p:pic>
      <p:pic>
        <p:nvPicPr>
          <p:cNvPr id="8" name="Picture 7" descr="A group of people in a hot tub&#10;&#10;Description automatically generated">
            <a:extLst>
              <a:ext uri="{FF2B5EF4-FFF2-40B4-BE49-F238E27FC236}">
                <a16:creationId xmlns:a16="http://schemas.microsoft.com/office/drawing/2014/main" id="{DE059518-1DEE-1E18-45D8-2A576CC99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926" y="3431131"/>
            <a:ext cx="2502345" cy="18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085F-4055-3DBE-E105-F1606FD9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848" y="692696"/>
            <a:ext cx="10805160" cy="707886"/>
          </a:xfrm>
        </p:spPr>
        <p:txBody>
          <a:bodyPr>
            <a:normAutofit/>
          </a:bodyPr>
          <a:lstStyle/>
          <a:p>
            <a:r>
              <a:rPr lang="en-GB" sz="3100" spc="-10">
                <a:solidFill>
                  <a:srgbClr val="002C5C"/>
                </a:solidFill>
                <a:latin typeface="Trebuchet MS"/>
                <a:ea typeface="+mn-ea"/>
                <a:cs typeface="+mn-cs"/>
              </a:rPr>
              <a:t>Rooms</a:t>
            </a:r>
            <a:r>
              <a:rPr lang="en-GB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8AB3-270D-F947-6968-4542978D6D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7848" y="1916832"/>
            <a:ext cx="6265862" cy="4575175"/>
          </a:xfrm>
        </p:spPr>
        <p:txBody>
          <a:bodyPr vert="horz" lIns="45720" tIns="45720" rIns="45720" bIns="45720" rtlCol="0" anchor="t">
            <a:normAutofit fontScale="92500" lnSpcReduction="20000"/>
          </a:bodyPr>
          <a:lstStyle/>
          <a:p>
            <a:pPr marL="0" indent="0" defTabSz="457200">
              <a:buNone/>
            </a:pPr>
            <a:r>
              <a:rPr lang="en-GB" sz="3000" spc="-10" dirty="0">
                <a:solidFill>
                  <a:srgbClr val="002C5C"/>
                </a:solidFill>
                <a:latin typeface="Trebuchet MS"/>
              </a:rPr>
              <a:t>Twin Rooms for 2 or 4 students</a:t>
            </a:r>
          </a:p>
          <a:p>
            <a:pPr defTabSz="457200">
              <a:buFont typeface="Wingdings" panose="05000000000000000000" pitchFamily="2" charset="2"/>
              <a:buChar char="ü"/>
            </a:pPr>
            <a:endParaRPr lang="en-GB" sz="3000" spc="-10">
              <a:solidFill>
                <a:srgbClr val="002C5C"/>
              </a:solidFill>
              <a:latin typeface="Trebuchet MS"/>
            </a:endParaRPr>
          </a:p>
          <a:p>
            <a:pPr defTabSz="457200" fontAlgn="base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Huge USA-King-Size Beds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Wi-Fi​</a:t>
            </a:r>
            <a:endParaRPr lang="en-US" dirty="0"/>
          </a:p>
          <a:p>
            <a:pPr defTabSz="457200" fontAlgn="base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TV/DVD in every room​</a:t>
            </a:r>
          </a:p>
          <a:p>
            <a:pPr defTabSz="457200" fontAlgn="base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Large </a:t>
            </a:r>
            <a:r>
              <a:rPr lang="en-US" sz="3000" spc="-10" dirty="0" err="1">
                <a:solidFill>
                  <a:srgbClr val="002C5C"/>
                </a:solidFill>
                <a:latin typeface="Trebuchet MS"/>
              </a:rPr>
              <a:t>en</a:t>
            </a: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 suite for every room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</a:rPr>
              <a:t>Sofas, chairs, own lounge area, mini kitchen​</a:t>
            </a:r>
            <a:endParaRPr lang="en-US" dirty="0">
              <a:cs typeface="Calibri" panose="020F0502020204030204"/>
            </a:endParaRP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  <a:cs typeface="Calibri"/>
              </a:rPr>
              <a:t>Plenty of storage space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3000" spc="-10" dirty="0">
                <a:solidFill>
                  <a:srgbClr val="002C5C"/>
                </a:solidFill>
                <a:latin typeface="Trebuchet MS"/>
                <a:cs typeface="Calibri"/>
              </a:rPr>
              <a:t>Outstanding views of the mountains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3904C2-13D2-7AAB-177D-8EEE53E81239}"/>
              </a:ext>
            </a:extLst>
          </p:cNvPr>
          <p:cNvGrpSpPr/>
          <p:nvPr/>
        </p:nvGrpSpPr>
        <p:grpSpPr>
          <a:xfrm>
            <a:off x="0" y="10"/>
            <a:ext cx="4037645" cy="6857990"/>
            <a:chOff x="-10633" y="10"/>
            <a:chExt cx="4037645" cy="6857990"/>
          </a:xfrm>
        </p:grpSpPr>
        <p:pic>
          <p:nvPicPr>
            <p:cNvPr id="1026" name="Picture 2" descr="A building with snow on the ground&#10;&#10;Description automatically generated">
              <a:extLst>
                <a:ext uri="{FF2B5EF4-FFF2-40B4-BE49-F238E27FC236}">
                  <a16:creationId xmlns:a16="http://schemas.microsoft.com/office/drawing/2014/main" id="{468FB0C5-358F-0A96-8C77-7A29F0C4D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19" b="2"/>
            <a:stretch/>
          </p:blipFill>
          <p:spPr bwMode="auto">
            <a:xfrm>
              <a:off x="509136" y="10"/>
              <a:ext cx="3517876" cy="2282808"/>
            </a:xfrm>
            <a:custGeom>
              <a:avLst/>
              <a:gdLst/>
              <a:ahLst/>
              <a:cxnLst/>
              <a:rect l="l" t="t" r="r" b="b"/>
              <a:pathLst>
                <a:path w="3517876" h="2282818">
                  <a:moveTo>
                    <a:pt x="339471" y="0"/>
                  </a:moveTo>
                  <a:lnTo>
                    <a:pt x="3517876" y="0"/>
                  </a:lnTo>
                  <a:lnTo>
                    <a:pt x="3471247" y="312174"/>
                  </a:lnTo>
                  <a:lnTo>
                    <a:pt x="3471133" y="312174"/>
                  </a:lnTo>
                  <a:lnTo>
                    <a:pt x="3176778" y="2282818"/>
                  </a:lnTo>
                  <a:lnTo>
                    <a:pt x="0" y="2282818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Sugarloaf Inn, Carrabassett – Updated 2024 Prices">
              <a:extLst>
                <a:ext uri="{FF2B5EF4-FFF2-40B4-BE49-F238E27FC236}">
                  <a16:creationId xmlns:a16="http://schemas.microsoft.com/office/drawing/2014/main" id="{B9977E27-DDA9-7A31-773B-4CB88A021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r="-1" b="-1"/>
            <a:stretch/>
          </p:blipFill>
          <p:spPr bwMode="auto">
            <a:xfrm>
              <a:off x="169666" y="2289183"/>
              <a:ext cx="3514822" cy="2273270"/>
            </a:xfrm>
            <a:custGeom>
              <a:avLst/>
              <a:gdLst/>
              <a:ahLst/>
              <a:cxnLst/>
              <a:rect l="l" t="t" r="r" b="b"/>
              <a:pathLst>
                <a:path w="3514822" h="2273270">
                  <a:moveTo>
                    <a:pt x="338051" y="0"/>
                  </a:moveTo>
                  <a:lnTo>
                    <a:pt x="3514822" y="0"/>
                  </a:lnTo>
                  <a:lnTo>
                    <a:pt x="3175264" y="2273270"/>
                  </a:lnTo>
                  <a:lnTo>
                    <a:pt x="0" y="227327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School Ski Trips to Sugarloaf, USA - Rayburn Tours">
              <a:extLst>
                <a:ext uri="{FF2B5EF4-FFF2-40B4-BE49-F238E27FC236}">
                  <a16:creationId xmlns:a16="http://schemas.microsoft.com/office/drawing/2014/main" id="{1A2F8A99-2AB6-EE4A-B057-EFC3589C7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2" r="-3" b="-3"/>
            <a:stretch/>
          </p:blipFill>
          <p:spPr bwMode="auto">
            <a:xfrm>
              <a:off x="-10633" y="4565636"/>
              <a:ext cx="3355563" cy="2292364"/>
            </a:xfrm>
            <a:custGeom>
              <a:avLst/>
              <a:gdLst/>
              <a:ahLst/>
              <a:cxnLst/>
              <a:rect l="l" t="t" r="r" b="b"/>
              <a:pathLst>
                <a:path w="3355563" h="2292364">
                  <a:moveTo>
                    <a:pt x="180299" y="0"/>
                  </a:moveTo>
                  <a:lnTo>
                    <a:pt x="3355563" y="0"/>
                  </a:lnTo>
                  <a:lnTo>
                    <a:pt x="3013153" y="2292364"/>
                  </a:lnTo>
                  <a:lnTo>
                    <a:pt x="0" y="2292364"/>
                  </a:lnTo>
                  <a:lnTo>
                    <a:pt x="0" y="1212444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356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085F-4055-3DBE-E105-F1606FD9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848" y="692696"/>
            <a:ext cx="10805160" cy="707886"/>
          </a:xfrm>
        </p:spPr>
        <p:txBody>
          <a:bodyPr>
            <a:normAutofit/>
          </a:bodyPr>
          <a:lstStyle/>
          <a:p>
            <a:r>
              <a:rPr lang="en-GB" sz="3100" spc="-10">
                <a:solidFill>
                  <a:srgbClr val="002C5C"/>
                </a:solidFill>
                <a:latin typeface="Trebuchet MS"/>
                <a:ea typeface="+mn-ea"/>
                <a:cs typeface="+mn-cs"/>
              </a:rPr>
              <a:t>FOOD</a:t>
            </a:r>
            <a:endParaRPr lang="en-GB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8AB3-270D-F947-6968-4542978D6D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57650" y="1772816"/>
            <a:ext cx="6481886" cy="4848347"/>
          </a:xfrm>
        </p:spPr>
        <p:txBody>
          <a:bodyPr vert="horz" lIns="45720" tIns="45720" rIns="45720" bIns="45720" rtlCol="0" anchor="t">
            <a:normAutofit fontScale="77500" lnSpcReduction="20000"/>
          </a:bodyPr>
          <a:lstStyle/>
          <a:p>
            <a:pPr marL="0" indent="0" defTabSz="457200">
              <a:buNone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Own restaurant area for our school with dedicated staff. </a:t>
            </a:r>
          </a:p>
          <a:p>
            <a:pPr defTabSz="457200" fontAlgn="base"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Half board basis provided by Sugarloaf Mountain Hotel</a:t>
            </a:r>
          </a:p>
          <a:p>
            <a:pPr defTabSz="457200" fontAlgn="base"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All medication and all dietary requirements are thoroughly catered for. USA understand allergies!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Great food – very popular with students.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Huge array of choices and plenty to fill up on!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Lunch is purchased from the cafes around the bottom of the slope. Huge variety to suit different tastes and appetites.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000" spc="-10">
                <a:solidFill>
                  <a:srgbClr val="002C5C"/>
                </a:solidFill>
                <a:latin typeface="Trebuchet MS"/>
              </a:rPr>
              <a:t>Minimarket and vending machines also available for hungry teenagers who finds themselves needing to top up even more! </a:t>
            </a:r>
          </a:p>
        </p:txBody>
      </p:sp>
      <p:pic>
        <p:nvPicPr>
          <p:cNvPr id="4" name="Picture 3" descr="A group of people sitting at a table with helmets&#10;&#10;Description automatically generated">
            <a:extLst>
              <a:ext uri="{FF2B5EF4-FFF2-40B4-BE49-F238E27FC236}">
                <a16:creationId xmlns:a16="http://schemas.microsoft.com/office/drawing/2014/main" id="{8CE1A854-6ECB-B974-0916-8A6DDA74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698666"/>
            <a:ext cx="2242651" cy="1661748"/>
          </a:xfrm>
          <a:prstGeom prst="rect">
            <a:avLst/>
          </a:prstGeom>
        </p:spPr>
      </p:pic>
      <p:pic>
        <p:nvPicPr>
          <p:cNvPr id="6" name="Picture 5" descr="A plate of food on a table&#10;&#10;Description automatically generated">
            <a:extLst>
              <a:ext uri="{FF2B5EF4-FFF2-40B4-BE49-F238E27FC236}">
                <a16:creationId xmlns:a16="http://schemas.microsoft.com/office/drawing/2014/main" id="{7BE2910A-D987-64D0-A2D9-E3D99F05B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52" y="2552277"/>
            <a:ext cx="3086100" cy="2336800"/>
          </a:xfrm>
          <a:prstGeom prst="rect">
            <a:avLst/>
          </a:prstGeom>
        </p:spPr>
      </p:pic>
      <p:pic>
        <p:nvPicPr>
          <p:cNvPr id="8" name="Picture 7" descr="A bowl of food with bacon and cheese&#10;&#10;Description automatically generated">
            <a:extLst>
              <a:ext uri="{FF2B5EF4-FFF2-40B4-BE49-F238E27FC236}">
                <a16:creationId xmlns:a16="http://schemas.microsoft.com/office/drawing/2014/main" id="{E109C373-260D-320E-C697-BF3DAB05B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540" y="4486203"/>
            <a:ext cx="1800200" cy="2278976"/>
          </a:xfrm>
          <a:prstGeom prst="rect">
            <a:avLst/>
          </a:prstGeom>
        </p:spPr>
      </p:pic>
      <p:pic>
        <p:nvPicPr>
          <p:cNvPr id="10" name="Picture 9" descr="A burger with bacon and cheese and french fries on a plate&#10;&#10;Description automatically generated">
            <a:extLst>
              <a:ext uri="{FF2B5EF4-FFF2-40B4-BE49-F238E27FC236}">
                <a16:creationId xmlns:a16="http://schemas.microsoft.com/office/drawing/2014/main" id="{E354CDF5-4991-A1AF-E3F2-337A97487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79" y="4918582"/>
            <a:ext cx="1882307" cy="1858778"/>
          </a:xfrm>
          <a:prstGeom prst="rect">
            <a:avLst/>
          </a:prstGeom>
        </p:spPr>
      </p:pic>
      <p:pic>
        <p:nvPicPr>
          <p:cNvPr id="12" name="Picture 11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1FFAB6D8-FBB0-69D3-BD8C-57DFBC0A1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953" y="100581"/>
            <a:ext cx="1457473" cy="1494527"/>
          </a:xfrm>
          <a:prstGeom prst="rect">
            <a:avLst/>
          </a:prstGeom>
        </p:spPr>
      </p:pic>
      <p:pic>
        <p:nvPicPr>
          <p:cNvPr id="14" name="Picture 13" descr="A window with many signs on it&#10;&#10;Description automatically generated">
            <a:extLst>
              <a:ext uri="{FF2B5EF4-FFF2-40B4-BE49-F238E27FC236}">
                <a16:creationId xmlns:a16="http://schemas.microsoft.com/office/drawing/2014/main" id="{EE5358E3-80F0-BC2F-044E-E422A5EB6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1739" y="5378847"/>
            <a:ext cx="1412738" cy="1400867"/>
          </a:xfrm>
          <a:prstGeom prst="rect">
            <a:avLst/>
          </a:prstGeom>
        </p:spPr>
      </p:pic>
      <p:pic>
        <p:nvPicPr>
          <p:cNvPr id="16" name="Picture 15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FF4C9596-D976-B3CD-3013-26B1ACAD6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4179" y="1634760"/>
            <a:ext cx="1430298" cy="14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61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Becket Keys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5C318F"/>
      </a:accent1>
      <a:accent2>
        <a:srgbClr val="E9B128"/>
      </a:accent2>
      <a:accent3>
        <a:srgbClr val="F2F2F2"/>
      </a:accent3>
      <a:accent4>
        <a:srgbClr val="A492BD"/>
      </a:accent4>
      <a:accent5>
        <a:srgbClr val="EAD083"/>
      </a:accent5>
      <a:accent6>
        <a:srgbClr val="7F5FA7"/>
      </a:accent6>
      <a:hlink>
        <a:srgbClr val="421B69"/>
      </a:hlink>
      <a:folHlink>
        <a:srgbClr val="ABA0B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daa66e-aeaf-4174-bf9f-c0bfaffb64df" xsi:nil="true"/>
    <lcf76f155ced4ddcb4097134ff3c332f xmlns="913c6937-5412-4338-8773-7464c957d57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FE2AC968240D448F2EC772161462EE" ma:contentTypeVersion="15" ma:contentTypeDescription="Create a new document." ma:contentTypeScope="" ma:versionID="a4f61796e1f8f380d49976b5aaaab684">
  <xsd:schema xmlns:xsd="http://www.w3.org/2001/XMLSchema" xmlns:xs="http://www.w3.org/2001/XMLSchema" xmlns:p="http://schemas.microsoft.com/office/2006/metadata/properties" xmlns:ns2="913c6937-5412-4338-8773-7464c957d578" xmlns:ns3="51daa66e-aeaf-4174-bf9f-c0bfaffb64df" targetNamespace="http://schemas.microsoft.com/office/2006/metadata/properties" ma:root="true" ma:fieldsID="aac9576fe1c539d20195e94a0e770441" ns2:_="" ns3:_="">
    <xsd:import namespace="913c6937-5412-4338-8773-7464c957d578"/>
    <xsd:import namespace="51daa66e-aeaf-4174-bf9f-c0bfaffb64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c6937-5412-4338-8773-7464c957d5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ea1cce8-c7f8-4d79-b1f3-a95309df7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aa66e-aeaf-4174-bf9f-c0bfaffb64d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36afada-542a-465d-8a31-9dfbb7efefbd}" ma:internalName="TaxCatchAll" ma:showField="CatchAllData" ma:web="51daa66e-aeaf-4174-bf9f-c0bfaffb64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6D9CC-0D9D-4BFE-B3F3-26F480BF8C8A}">
  <ds:schemaRefs>
    <ds:schemaRef ds:uri="51daa66e-aeaf-4174-bf9f-c0bfaffb64df"/>
    <ds:schemaRef ds:uri="913c6937-5412-4338-8773-7464c957d5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36153B-6E4A-4977-A233-598A0CC52105}">
  <ds:schemaRefs>
    <ds:schemaRef ds:uri="51daa66e-aeaf-4174-bf9f-c0bfaffb64df"/>
    <ds:schemaRef ds:uri="913c6937-5412-4338-8773-7464c957d5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classic block presentation</Template>
  <Application>Microsoft Office PowerPoint</Application>
  <PresentationFormat>Widescreen</PresentationFormat>
  <Slides>14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ModernClassicBlock-3</vt:lpstr>
      <vt:lpstr>Sugarloaf Ski Trip March 27th – 3rd April 2026 </vt:lpstr>
      <vt:lpstr>PowerPoint Presentation</vt:lpstr>
      <vt:lpstr>Why choose Sugarloaf?</vt:lpstr>
      <vt:lpstr>PowerPoint Presentation</vt:lpstr>
      <vt:lpstr>PowerPoint Presentation</vt:lpstr>
      <vt:lpstr>skiing</vt:lpstr>
      <vt:lpstr>PowerPoint Presentation</vt:lpstr>
      <vt:lpstr>Rooms </vt:lpstr>
      <vt:lpstr>FOOD</vt:lpstr>
      <vt:lpstr>Travel</vt:lpstr>
      <vt:lpstr>Après Ski</vt:lpstr>
      <vt:lpstr>Payments: £2461-£2861 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creator>Daniel Fish</dc:creator>
  <cp:revision>5</cp:revision>
  <dcterms:created xsi:type="dcterms:W3CDTF">2021-02-05T08:52:29Z</dcterms:created>
  <dcterms:modified xsi:type="dcterms:W3CDTF">2024-10-14T10:51:04Z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0x01010064FE2AC968240D448F2EC772161462EE</vt:lpwstr>
  </property>
  <property fmtid="{D5CDD505-2E9C-101B-9397-08002B2CF9AE}" pid="3" name="MediaServiceImageTags">
    <vt:lpwstr/>
  </property>
</Properties>
</file>